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89" r:id="rId5"/>
    <p:sldId id="335" r:id="rId6"/>
    <p:sldId id="336" r:id="rId7"/>
    <p:sldId id="368" r:id="rId8"/>
    <p:sldId id="376" r:id="rId9"/>
    <p:sldId id="342" r:id="rId10"/>
    <p:sldId id="374" r:id="rId11"/>
    <p:sldId id="340" r:id="rId12"/>
    <p:sldId id="364" r:id="rId13"/>
    <p:sldId id="361" r:id="rId14"/>
    <p:sldId id="362" r:id="rId15"/>
    <p:sldId id="341" r:id="rId16"/>
    <p:sldId id="344" r:id="rId17"/>
    <p:sldId id="378" r:id="rId18"/>
    <p:sldId id="377" r:id="rId19"/>
    <p:sldId id="363" r:id="rId20"/>
    <p:sldId id="346" r:id="rId21"/>
    <p:sldId id="379" r:id="rId22"/>
    <p:sldId id="380" r:id="rId23"/>
    <p:sldId id="350" r:id="rId24"/>
    <p:sldId id="351" r:id="rId25"/>
    <p:sldId id="382" r:id="rId26"/>
    <p:sldId id="383" r:id="rId27"/>
    <p:sldId id="365" r:id="rId28"/>
    <p:sldId id="366" r:id="rId29"/>
    <p:sldId id="371" r:id="rId30"/>
    <p:sldId id="373" r:id="rId31"/>
    <p:sldId id="353" r:id="rId32"/>
    <p:sldId id="381" r:id="rId33"/>
    <p:sldId id="2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7C4"/>
    <a:srgbClr val="DC6D29"/>
    <a:srgbClr val="005295"/>
    <a:srgbClr val="ADEEFD"/>
    <a:srgbClr val="173350"/>
    <a:srgbClr val="5F6062"/>
    <a:srgbClr val="2C5544"/>
    <a:srgbClr val="79CCE2"/>
    <a:srgbClr val="3F7988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D77FF-08BD-4BF0-9AC3-1D60E228469A}" v="6" dt="2023-02-28T19:45:28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712" autoAdjust="0"/>
  </p:normalViewPr>
  <p:slideViewPr>
    <p:cSldViewPr snapToGrid="0" showGuides="1">
      <p:cViewPr varScale="1">
        <p:scale>
          <a:sx n="53" d="100"/>
          <a:sy n="53" d="100"/>
        </p:scale>
        <p:origin x="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xaus1b02fs1.corp.york-claims.com\Vol2\WORK\TWCA\BOARD\AGENDA\ANNUAL%20MEETINGS\2024\TWCARMF%20Loss%20Run%20Last%205%20Years%20as%20of%2012-31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xaus1b02fs1.corp.york-claims.com\Vol2\WORK\TWCA\BOARD\AGENDA\ANNUAL%20MEETINGS\2024\TWCARMF%20Loss%20Run%20Last%205%20Years%20as%20of%2012-31-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xaus1b02fs1.corp.york-claims.com\Vol2\WORK\TWCA\BOARD\AGENDA\ANNUAL%20MEETINGS\2024\Working%20docs\00-Leadership%20Training%20Numbers%20for%20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txaus1b02fs1.corp.york-claims.com\Vol2\WORK\TWCA\BOARD\AGENDA\ANNUAL%20MEETINGS\2024\Working%20docs\00-Leadership%20Training%20Numbers%20for%20presen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/>
              <a:t>TWCARMF Net Position 2013 - 2023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23001574294741"/>
          <c:y val="0.11200019088523025"/>
          <c:w val="0.84462300268823032"/>
          <c:h val="0.797850059651634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0512820512820512E-2"/>
                  <c:y val="5.52816448098649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1D-455B-8FC7-1CD85B0B1E2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1D-455B-8FC7-1CD85B0B1E2C}"/>
                </c:ext>
              </c:extLst>
            </c:dLbl>
            <c:dLbl>
              <c:idx val="2"/>
              <c:layout>
                <c:manualLayout>
                  <c:x val="-1.1709082969768397E-2"/>
                  <c:y val="-1.65409687425435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1D-455B-8FC7-1CD85B0B1E2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1D-455B-8FC7-1CD85B0B1E2C}"/>
                </c:ext>
              </c:extLst>
            </c:dLbl>
            <c:dLbl>
              <c:idx val="4"/>
              <c:layout>
                <c:manualLayout>
                  <c:x val="-6.410256410256489E-3"/>
                  <c:y val="4.60239641940471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1D-455B-8FC7-1CD85B0B1E2C}"/>
                </c:ext>
              </c:extLst>
            </c:dLbl>
            <c:dLbl>
              <c:idx val="5"/>
              <c:layout>
                <c:manualLayout>
                  <c:x val="-6.6095872585215567E-3"/>
                  <c:y val="-2.6222285850632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1D-455B-8FC7-1CD85B0B1E2C}"/>
                </c:ext>
              </c:extLst>
            </c:dLbl>
            <c:dLbl>
              <c:idx val="6"/>
              <c:layout>
                <c:manualLayout>
                  <c:x val="-1.4652014652014652E-3"/>
                  <c:y val="5.6969696969696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1D-455B-8FC7-1CD85B0B1E2C}"/>
                </c:ext>
              </c:extLst>
            </c:dLbl>
            <c:dLbl>
              <c:idx val="7"/>
              <c:layout>
                <c:manualLayout>
                  <c:x val="-9.9305329533531314E-3"/>
                  <c:y val="-3.5515151515151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1D-455B-8FC7-1CD85B0B1E2C}"/>
                </c:ext>
              </c:extLst>
            </c:dLbl>
            <c:dLbl>
              <c:idx val="8"/>
              <c:layout>
                <c:manualLayout>
                  <c:x val="-4.5176324113333551E-3"/>
                  <c:y val="5.52816448098649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1D-455B-8FC7-1CD85B0B1E2C}"/>
                </c:ext>
              </c:extLst>
            </c:dLbl>
            <c:dLbl>
              <c:idx val="9"/>
              <c:layout>
                <c:manualLayout>
                  <c:x val="-8.7912087912087912E-3"/>
                  <c:y val="-4.40404040404040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1D-455B-8FC7-1CD85B0B1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'Key Indicators'!$G$2:$P$2</c:f>
              <c:strCache>
                <c:ptCount val="10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</c:strCache>
            </c:strRef>
          </c:cat>
          <c:val>
            <c:numRef>
              <c:f>'Key Indicators'!$G$3:$P$3</c:f>
              <c:numCache>
                <c:formatCode>_("$"* #,##0_);_("$"* \(#,##0\);_("$"* "-"??_);_(@_)</c:formatCode>
                <c:ptCount val="10"/>
                <c:pt idx="0">
                  <c:v>17700000</c:v>
                </c:pt>
                <c:pt idx="1">
                  <c:v>17300000</c:v>
                </c:pt>
                <c:pt idx="2">
                  <c:v>17700000</c:v>
                </c:pt>
                <c:pt idx="3">
                  <c:v>19500000</c:v>
                </c:pt>
                <c:pt idx="4">
                  <c:v>19000000</c:v>
                </c:pt>
                <c:pt idx="5">
                  <c:v>19700000</c:v>
                </c:pt>
                <c:pt idx="6">
                  <c:v>22300000</c:v>
                </c:pt>
                <c:pt idx="7">
                  <c:v>23700000</c:v>
                </c:pt>
                <c:pt idx="8">
                  <c:v>21200000</c:v>
                </c:pt>
                <c:pt idx="9">
                  <c:v>22300000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1D-455B-8FC7-1CD85B0B1E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61597744"/>
        <c:axId val="2045420112"/>
      </c:barChart>
      <c:catAx>
        <c:axId val="186159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420112"/>
        <c:crosses val="autoZero"/>
        <c:auto val="1"/>
        <c:lblAlgn val="ctr"/>
        <c:lblOffset val="100"/>
        <c:noMultiLvlLbl val="0"/>
      </c:catAx>
      <c:valAx>
        <c:axId val="204542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59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</c:f>
              <c:strCache>
                <c:ptCount val="1"/>
                <c:pt idx="0">
                  <c:v>Income &amp; Gains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Sheet2!$C$3:$H$3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Sheet2!$C$6:$H$6</c:f>
              <c:numCache>
                <c:formatCode>_("$"* #,##0_);_("$"* \(#,##0\);_("$"* "-"??_);_(@_)</c:formatCode>
                <c:ptCount val="6"/>
                <c:pt idx="0">
                  <c:v>73</c:v>
                </c:pt>
                <c:pt idx="1">
                  <c:v>1482</c:v>
                </c:pt>
                <c:pt idx="2">
                  <c:v>1697</c:v>
                </c:pt>
                <c:pt idx="3">
                  <c:v>2015</c:v>
                </c:pt>
                <c:pt idx="4">
                  <c:v>-2937</c:v>
                </c:pt>
                <c:pt idx="5">
                  <c:v>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F-4FA8-937B-78E9AC68E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0677679"/>
        <c:axId val="2060674351"/>
      </c:barChart>
      <c:lineChart>
        <c:grouping val="standard"/>
        <c:varyColors val="0"/>
        <c:ser>
          <c:idx val="1"/>
          <c:order val="1"/>
          <c:tx>
            <c:strRef>
              <c:f>Sheet2!$B$8</c:f>
              <c:strCache>
                <c:ptCount val="1"/>
                <c:pt idx="0">
                  <c:v>Cummulative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Sheet2!$C$3:$H$3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Sheet2!$C$8:$H$8</c:f>
              <c:numCache>
                <c:formatCode>_("$"* #,##0_);_("$"* \(#,##0\);_("$"* "-"??_);_(@_)</c:formatCode>
                <c:ptCount val="6"/>
                <c:pt idx="0">
                  <c:v>73</c:v>
                </c:pt>
                <c:pt idx="1">
                  <c:v>1555</c:v>
                </c:pt>
                <c:pt idx="2">
                  <c:v>3252</c:v>
                </c:pt>
                <c:pt idx="3">
                  <c:v>5267</c:v>
                </c:pt>
                <c:pt idx="4">
                  <c:v>2330</c:v>
                </c:pt>
                <c:pt idx="5">
                  <c:v>3118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CF-4FA8-937B-78E9AC68E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0677679"/>
        <c:axId val="2060674351"/>
      </c:lineChart>
      <c:catAx>
        <c:axId val="20606776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674351"/>
        <c:crosses val="autoZero"/>
        <c:auto val="1"/>
        <c:lblAlgn val="ctr"/>
        <c:lblOffset val="100"/>
        <c:noMultiLvlLbl val="0"/>
      </c:catAx>
      <c:valAx>
        <c:axId val="2060674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67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69619949741093"/>
          <c:y val="0.90854537156157489"/>
          <c:w val="0.74115965050975963"/>
          <c:h val="7.394277346416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ln>
                <a:solidFill>
                  <a:schemeClr val="accent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Last Five</a:t>
            </a:r>
            <a:r>
              <a:rPr lang="en-US" baseline="0" dirty="0"/>
              <a:t> </a:t>
            </a:r>
            <a:endParaRPr lang="en-US" dirty="0"/>
          </a:p>
          <a:p>
            <a:pPr>
              <a:defRPr/>
            </a:pPr>
            <a:r>
              <a:rPr lang="en-US" dirty="0"/>
              <a:t> Fund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CD-420F-8796-3EDACF1C7A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CD-420F-8796-3EDACF1C7AE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CD-420F-8796-3EDACF1C7AE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LB (</a:t>
                    </a:r>
                    <a:fld id="{272FBE2F-FC63-45C3-A3B7-1C446754A721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CD-420F-8796-3EDACF1C7A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PR</a:t>
                    </a:r>
                    <a:r>
                      <a:rPr lang="en-US" baseline="0"/>
                      <a:t> (</a:t>
                    </a:r>
                    <a:fld id="{355537E4-B776-4FFF-B627-C1BAE5424513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CD-420F-8796-3EDACF1C7A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WC (</a:t>
                    </a:r>
                    <a:fld id="{4AF2B418-4E4B-4CE9-A4EA-509B94A37811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3CD-420F-8796-3EDACF1C7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Sheet2!$J$4:$L$4</c:f>
              <c:strCache>
                <c:ptCount val="3"/>
                <c:pt idx="0">
                  <c:v>Liability</c:v>
                </c:pt>
                <c:pt idx="1">
                  <c:v>Property</c:v>
                </c:pt>
                <c:pt idx="2">
                  <c:v>WC</c:v>
                </c:pt>
              </c:strCache>
            </c:strRef>
          </c:cat>
          <c:val>
            <c:numRef>
              <c:f>Sheet2!$J$5:$L$5</c:f>
              <c:numCache>
                <c:formatCode>0%</c:formatCode>
                <c:ptCount val="3"/>
                <c:pt idx="0">
                  <c:v>0.20891550232867598</c:v>
                </c:pt>
                <c:pt idx="1">
                  <c:v>0.32002661343978711</c:v>
                </c:pt>
                <c:pt idx="2">
                  <c:v>0.47105788423153694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CD-420F-8796-3EDACF1C7A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Last Five Fund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F9-468B-A27B-E54EC2FE1B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F9-468B-A27B-E54EC2FE1BE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F9-468B-A27B-E54EC2FE1BE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LB (</a:t>
                    </a:r>
                    <a:fld id="{F722193A-281F-4907-AC9E-637605BFB0DC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F9-468B-A27B-E54EC2FE1B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PR (</a:t>
                    </a:r>
                    <a:fld id="{91D33055-0EBA-4CE9-9BA2-BA7886224D05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F9-468B-A27B-E54EC2FE1B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WC (</a:t>
                    </a:r>
                    <a:fld id="{5DF39D42-9DF5-4044-93C2-BCE93E37C41D}" type="VALUE">
                      <a:rPr lang="en-US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F9-468B-A27B-E54EC2FE1B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Sheet2!$J$7:$L$7</c:f>
              <c:strCache>
                <c:ptCount val="3"/>
                <c:pt idx="0">
                  <c:v>Liability</c:v>
                </c:pt>
                <c:pt idx="1">
                  <c:v>Property</c:v>
                </c:pt>
                <c:pt idx="2">
                  <c:v>WC</c:v>
                </c:pt>
              </c:strCache>
            </c:strRef>
          </c:cat>
          <c:val>
            <c:numRef>
              <c:f>Sheet2!$J$8:$L$8</c:f>
              <c:numCache>
                <c:formatCode>0%</c:formatCode>
                <c:ptCount val="3"/>
                <c:pt idx="0">
                  <c:v>0.14872783411601034</c:v>
                </c:pt>
                <c:pt idx="1">
                  <c:v>0.32273755133214305</c:v>
                </c:pt>
                <c:pt idx="2">
                  <c:v>0.5285346145518458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F9-468B-A27B-E54EC2FE1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'Leadership Training'!$C$11</c:f>
              <c:strCache>
                <c:ptCount val="1"/>
                <c:pt idx="0">
                  <c:v>Sessions</c:v>
                </c:pt>
              </c:strCache>
            </c:strRef>
          </c:tx>
          <c:spPr>
            <a:solidFill>
              <a:srgbClr val="DC6D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'Leadership Training'!$B$12:$B$16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'Leadership Training'!$C$12:$C$16</c:f>
              <c:numCache>
                <c:formatCode>General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39</c:v>
                </c:pt>
                <c:pt idx="3">
                  <c:v>44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3-403E-8635-F8ECD73A1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1517232"/>
        <c:axId val="371131280"/>
      </c:barChart>
      <c:catAx>
        <c:axId val="37151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131280"/>
        <c:crosses val="autoZero"/>
        <c:auto val="1"/>
        <c:lblAlgn val="ctr"/>
        <c:lblOffset val="100"/>
        <c:noMultiLvlLbl val="0"/>
      </c:catAx>
      <c:valAx>
        <c:axId val="37113128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1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'Leadership Training'!$F$11</c:f>
              <c:strCache>
                <c:ptCount val="1"/>
                <c:pt idx="0">
                  <c:v>Participants</c:v>
                </c:pt>
              </c:strCache>
            </c:strRef>
          </c:tx>
          <c:spPr>
            <a:solidFill>
              <a:srgbClr val="DC6D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'Leadership Training'!$E$12:$E$16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'Leadership Training'!$F$12:$F$16</c:f>
              <c:numCache>
                <c:formatCode>General</c:formatCode>
                <c:ptCount val="5"/>
                <c:pt idx="0">
                  <c:v>183</c:v>
                </c:pt>
                <c:pt idx="1">
                  <c:v>277</c:v>
                </c:pt>
                <c:pt idx="2">
                  <c:v>594</c:v>
                </c:pt>
                <c:pt idx="3">
                  <c:v>427</c:v>
                </c:pt>
                <c:pt idx="4">
                  <c:v>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8-4735-B8DE-D6EBEA775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71491248"/>
        <c:axId val="218163568"/>
      </c:barChart>
      <c:catAx>
        <c:axId val="37149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63568"/>
        <c:crosses val="autoZero"/>
        <c:auto val="1"/>
        <c:lblAlgn val="ctr"/>
        <c:lblOffset val="100"/>
        <c:noMultiLvlLbl val="0"/>
      </c:catAx>
      <c:valAx>
        <c:axId val="21816356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49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D095-FFCA-493F-8129-4FDBCE71FCE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E9AD8-A589-47EA-9F01-4BCF32E08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0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E9AD8-A589-47EA-9F01-4BCF32E08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11 sessions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E9AD8-A589-47EA-9F01-4BCF32E08A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1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EDE76DE-8BDD-4788-ACC0-4C024D1F48B5}"/>
              </a:ext>
            </a:extLst>
          </p:cNvPr>
          <p:cNvGrpSpPr/>
          <p:nvPr userDrawn="1"/>
        </p:nvGrpSpPr>
        <p:grpSpPr>
          <a:xfrm>
            <a:off x="5614248" y="-518005"/>
            <a:ext cx="7033004" cy="7135061"/>
            <a:chOff x="5614248" y="-518005"/>
            <a:chExt cx="7033004" cy="7135061"/>
          </a:xfrm>
          <a:solidFill>
            <a:srgbClr val="ADEEFD">
              <a:alpha val="10000"/>
            </a:srgb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2AE544-23C5-4D8F-94A0-1F958FCB8306}"/>
                </a:ext>
              </a:extLst>
            </p:cNvPr>
            <p:cNvSpPr/>
            <p:nvPr/>
          </p:nvSpPr>
          <p:spPr>
            <a:xfrm>
              <a:off x="5614248" y="-518005"/>
              <a:ext cx="7033004" cy="6985193"/>
            </a:xfrm>
            <a:custGeom>
              <a:avLst/>
              <a:gdLst>
                <a:gd name="connsiteX0" fmla="*/ 4938574 w 7033004"/>
                <a:gd name="connsiteY0" fmla="*/ 2054517 h 6985193"/>
                <a:gd name="connsiteX1" fmla="*/ 5238959 w 7033004"/>
                <a:gd name="connsiteY1" fmla="*/ 6984960 h 6985193"/>
                <a:gd name="connsiteX2" fmla="*/ 5805163 w 7033004"/>
                <a:gd name="connsiteY2" fmla="*/ 6493257 h 6985193"/>
                <a:gd name="connsiteX3" fmla="*/ 5980388 w 7033004"/>
                <a:gd name="connsiteY3" fmla="*/ 984094 h 6985193"/>
                <a:gd name="connsiteX4" fmla="*/ 478079 w 7033004"/>
                <a:gd name="connsiteY4" fmla="*/ 1311896 h 6985193"/>
                <a:gd name="connsiteX5" fmla="*/ 1276 w 7033004"/>
                <a:gd name="connsiteY5" fmla="*/ 1890616 h 6985193"/>
                <a:gd name="connsiteX6" fmla="*/ 4938574 w 7033004"/>
                <a:gd name="connsiteY6" fmla="*/ 2054517 h 69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3004" h="6985193">
                  <a:moveTo>
                    <a:pt x="4938574" y="2054517"/>
                  </a:moveTo>
                  <a:cubicBezTo>
                    <a:pt x="6242631" y="3323112"/>
                    <a:pt x="6328750" y="5405550"/>
                    <a:pt x="5238959" y="6984960"/>
                  </a:cubicBezTo>
                  <a:cubicBezTo>
                    <a:pt x="5441005" y="6837181"/>
                    <a:pt x="5630534" y="6672684"/>
                    <a:pt x="5805163" y="6493257"/>
                  </a:cubicBezTo>
                  <a:cubicBezTo>
                    <a:pt x="7372950" y="4881662"/>
                    <a:pt x="7451325" y="2415100"/>
                    <a:pt x="5980388" y="984094"/>
                  </a:cubicBezTo>
                  <a:cubicBezTo>
                    <a:pt x="4509451" y="-446911"/>
                    <a:pt x="2046762" y="-300592"/>
                    <a:pt x="478079" y="1311896"/>
                  </a:cubicBezTo>
                  <a:cubicBezTo>
                    <a:pt x="303152" y="1491145"/>
                    <a:pt x="143722" y="1684727"/>
                    <a:pt x="1276" y="1890616"/>
                  </a:cubicBezTo>
                  <a:cubicBezTo>
                    <a:pt x="1550290" y="757016"/>
                    <a:pt x="3634517" y="785624"/>
                    <a:pt x="4938574" y="2054517"/>
                  </a:cubicBezTo>
                  <a:close/>
                </a:path>
              </a:pathLst>
            </a:custGeom>
            <a:grpFill/>
            <a:ln w="29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F0CABD-6877-4993-B17B-7AF6D22EA829}"/>
                </a:ext>
              </a:extLst>
            </p:cNvPr>
            <p:cNvSpPr/>
            <p:nvPr/>
          </p:nvSpPr>
          <p:spPr>
            <a:xfrm>
              <a:off x="5805567" y="1166924"/>
              <a:ext cx="5392667" cy="5450132"/>
            </a:xfrm>
            <a:custGeom>
              <a:avLst/>
              <a:gdLst>
                <a:gd name="connsiteX0" fmla="*/ 3881857 w 5392667"/>
                <a:gd name="connsiteY0" fmla="*/ 1579177 h 5450132"/>
                <a:gd name="connsiteX1" fmla="*/ 1339306 w 5392667"/>
                <a:gd name="connsiteY1" fmla="*/ 4642042 h 5450132"/>
                <a:gd name="connsiteX2" fmla="*/ 1276 w 5392667"/>
                <a:gd name="connsiteY2" fmla="*/ 4718629 h 5450132"/>
                <a:gd name="connsiteX3" fmla="*/ 1819088 w 5392667"/>
                <a:gd name="connsiteY3" fmla="*/ 5424595 h 5450132"/>
                <a:gd name="connsiteX4" fmla="*/ 5379317 w 5392667"/>
                <a:gd name="connsiteY4" fmla="*/ 3086769 h 5450132"/>
                <a:gd name="connsiteX5" fmla="*/ 2432375 w 5392667"/>
                <a:gd name="connsiteY5" fmla="*/ 11687 h 5450132"/>
                <a:gd name="connsiteX6" fmla="*/ 2309896 w 5392667"/>
                <a:gd name="connsiteY6" fmla="*/ -233 h 5450132"/>
                <a:gd name="connsiteX7" fmla="*/ 3881857 w 5392667"/>
                <a:gd name="connsiteY7" fmla="*/ 1579177 h 545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2667" h="5450132">
                  <a:moveTo>
                    <a:pt x="3881857" y="1579177"/>
                  </a:moveTo>
                  <a:cubicBezTo>
                    <a:pt x="4179859" y="2883532"/>
                    <a:pt x="3040300" y="4254639"/>
                    <a:pt x="1339306" y="4642042"/>
                  </a:cubicBezTo>
                  <a:cubicBezTo>
                    <a:pt x="900942" y="4743184"/>
                    <a:pt x="448279" y="4769080"/>
                    <a:pt x="1276" y="4718629"/>
                  </a:cubicBezTo>
                  <a:cubicBezTo>
                    <a:pt x="495660" y="5089640"/>
                    <a:pt x="1121464" y="5344433"/>
                    <a:pt x="1819088" y="5424595"/>
                  </a:cubicBezTo>
                  <a:cubicBezTo>
                    <a:pt x="3616038" y="5628130"/>
                    <a:pt x="5210050" y="4581547"/>
                    <a:pt x="5379317" y="3086769"/>
                  </a:cubicBezTo>
                  <a:cubicBezTo>
                    <a:pt x="5548583" y="1591991"/>
                    <a:pt x="4229328" y="215223"/>
                    <a:pt x="2432375" y="11687"/>
                  </a:cubicBezTo>
                  <a:cubicBezTo>
                    <a:pt x="2391549" y="6919"/>
                    <a:pt x="2350723" y="3046"/>
                    <a:pt x="2309896" y="-233"/>
                  </a:cubicBezTo>
                  <a:cubicBezTo>
                    <a:pt x="3110926" y="272737"/>
                    <a:pt x="3712295" y="834173"/>
                    <a:pt x="3881857" y="1579177"/>
                  </a:cubicBezTo>
                  <a:close/>
                </a:path>
              </a:pathLst>
            </a:custGeom>
            <a:grpFill/>
            <a:ln w="29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E672DA7-8E46-4FFA-8DB3-707656434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2525" y="5266743"/>
            <a:ext cx="1107171" cy="933497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6C23BAD1-1ADF-4A56-8E91-DE0A478CABD5}"/>
              </a:ext>
            </a:extLst>
          </p:cNvPr>
          <p:cNvSpPr txBox="1">
            <a:spLocks/>
          </p:cNvSpPr>
          <p:nvPr userDrawn="1"/>
        </p:nvSpPr>
        <p:spPr>
          <a:xfrm>
            <a:off x="5887142" y="5473451"/>
            <a:ext cx="5858960" cy="60016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8095"/>
              </a:lnSpc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Texas Water Conservation Association </a:t>
            </a:r>
          </a:p>
          <a:p>
            <a:pPr algn="l">
              <a:lnSpc>
                <a:spcPct val="68095"/>
              </a:lnSpc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Risk Management Fund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C9481C-5A8C-4FC9-BFB0-277817DF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902" y="2164293"/>
            <a:ext cx="7442200" cy="1325563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F222A97-0989-4166-8CE0-C824143D8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713" y="3695700"/>
            <a:ext cx="5157787" cy="792163"/>
          </a:xfrm>
        </p:spPr>
        <p:txBody>
          <a:bodyPr/>
          <a:lstStyle>
            <a:lvl1pPr marL="0" indent="0">
              <a:buNone/>
              <a:defRPr b="1">
                <a:solidFill>
                  <a:srgbClr val="ADEEFD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75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14BB-5365-47CA-94A4-41CFBFAD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982" y="1379584"/>
            <a:ext cx="8158018" cy="4351338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500"/>
              </a:spcBef>
              <a:buClr>
                <a:srgbClr val="2D3E6C"/>
              </a:buClr>
              <a:buSzPct val="110000"/>
              <a:buFont typeface="Arial" panose="020B0604020202020204" pitchFamily="34" charset="0"/>
              <a:buChar char="•"/>
              <a:defRPr lang="en-US"/>
            </a:lvl1pPr>
            <a:lvl2pPr marL="742950" indent="-285750">
              <a:lnSpc>
                <a:spcPct val="80000"/>
              </a:lnSpc>
              <a:spcBef>
                <a:spcPts val="1200"/>
              </a:spcBef>
              <a:buClr>
                <a:srgbClr val="2D3E6C"/>
              </a:buClr>
              <a:buSzPct val="110000"/>
              <a:buFont typeface="Arial" panose="020B0604020202020204" pitchFamily="34" charset="0"/>
              <a:buChar char="•"/>
              <a:defRPr lang="en-US"/>
            </a:lvl2pPr>
            <a:lvl3pPr marL="1143000" indent="-228600">
              <a:buClr>
                <a:srgbClr val="2D3E6C"/>
              </a:buClr>
              <a:buSzPct val="110000"/>
              <a:buFont typeface="Arial" panose="020B0604020202020204" pitchFamily="34" charset="0"/>
              <a:buChar char="•"/>
              <a:defRPr lang="en-US"/>
            </a:lvl3pPr>
            <a:lvl4pPr marL="1600200" indent="-228600">
              <a:buClr>
                <a:srgbClr val="2D3E6C"/>
              </a:buClr>
              <a:buSzPct val="110000"/>
              <a:buFont typeface="Arial" panose="020B0604020202020204" pitchFamily="34" charset="0"/>
              <a:buChar char="•"/>
              <a:defRPr lang="en-US"/>
            </a:lvl4pPr>
            <a:lvl5pPr marL="2057400" indent="-228600">
              <a:buClr>
                <a:srgbClr val="2D3E6C"/>
              </a:buClr>
              <a:buSzPct val="110000"/>
              <a:buFont typeface="Arial" panose="020B0604020202020204" pitchFamily="34" charset="0"/>
              <a:buChar char="•"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E352-BBFC-4786-A04C-4A04CDCD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514" y="6233714"/>
            <a:ext cx="2743200" cy="283989"/>
          </a:xfrm>
          <a:ln>
            <a:noFill/>
          </a:ln>
        </p:spPr>
        <p:txBody>
          <a:bodyPr/>
          <a:lstStyle/>
          <a:p>
            <a:fld id="{CC6EDC2C-BACE-4B2D-92BD-1489C395D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A7CE378-89BE-415A-984C-7F0A01E29C54}"/>
              </a:ext>
            </a:extLst>
          </p:cNvPr>
          <p:cNvSpPr txBox="1">
            <a:spLocks/>
          </p:cNvSpPr>
          <p:nvPr userDrawn="1"/>
        </p:nvSpPr>
        <p:spPr>
          <a:xfrm>
            <a:off x="2086509" y="6361776"/>
            <a:ext cx="3132754" cy="22717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20" tIns="45720" rIns="4572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8095"/>
              </a:lnSpc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| MANAGING RISKS. HELPING PEOPLE.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BFACC-2F0D-458B-BCB3-1EBB8E2BDFE9}"/>
              </a:ext>
            </a:extLst>
          </p:cNvPr>
          <p:cNvSpPr/>
          <p:nvPr userDrawn="1"/>
        </p:nvSpPr>
        <p:spPr>
          <a:xfrm>
            <a:off x="0" y="0"/>
            <a:ext cx="7305773" cy="10488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3000">
                <a:schemeClr val="accent1">
                  <a:lumMod val="30000"/>
                  <a:lumOff val="7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C1C22-8291-416E-BF48-312F7A1E971C}"/>
              </a:ext>
            </a:extLst>
          </p:cNvPr>
          <p:cNvSpPr/>
          <p:nvPr userDrawn="1"/>
        </p:nvSpPr>
        <p:spPr>
          <a:xfrm>
            <a:off x="0" y="983339"/>
            <a:ext cx="7305773" cy="65535"/>
          </a:xfrm>
          <a:prstGeom prst="rect">
            <a:avLst/>
          </a:prstGeom>
          <a:solidFill>
            <a:srgbClr val="2D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E89F5-2DAF-4ABA-B928-6E549A60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340297"/>
            <a:ext cx="10515600" cy="660111"/>
          </a:xfrm>
        </p:spPr>
        <p:txBody>
          <a:bodyPr anchor="b" anchorCtr="0"/>
          <a:lstStyle>
            <a:lvl1pPr>
              <a:lnSpc>
                <a:spcPct val="75000"/>
              </a:lnSpc>
              <a:defRPr lang="en-US" sz="4000" b="1" spc="-15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85000"/>
              </a:lnSpc>
            </a:pPr>
            <a:r>
              <a:rPr lang="en-US" dirty="0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31A694-870F-41E2-AEFE-9DB71670D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677" y="6233142"/>
            <a:ext cx="1792432" cy="3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9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A6E0C57-EB1F-429A-A7DD-ECA2ADE45ED7}"/>
              </a:ext>
            </a:extLst>
          </p:cNvPr>
          <p:cNvSpPr/>
          <p:nvPr userDrawn="1"/>
        </p:nvSpPr>
        <p:spPr>
          <a:xfrm>
            <a:off x="-480768" y="-254523"/>
            <a:ext cx="1979629" cy="1979629"/>
          </a:xfrm>
          <a:prstGeom prst="ellipse">
            <a:avLst/>
          </a:prstGeom>
          <a:solidFill>
            <a:srgbClr val="AD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E89F5-2DAF-4ABA-B928-6E549A60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312016"/>
            <a:ext cx="10515600" cy="66011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4800" b="1">
                <a:solidFill>
                  <a:srgbClr val="005295"/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lnSpc>
                <a:spcPct val="75714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14BB-5365-47CA-94A4-41CFBFAD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63" y="1300595"/>
            <a:ext cx="9741159" cy="4351338"/>
          </a:xfrm>
        </p:spPr>
        <p:txBody>
          <a:bodyPr vert="horz" lIns="91440" tIns="45720" rIns="91440" bIns="45720" rtlCol="0">
            <a:noAutofit/>
          </a:bodyPr>
          <a:lstStyle>
            <a:lvl1pPr>
              <a:defRPr kumimoji="0" lang="en-US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defRPr>
            </a:lvl2pPr>
            <a:lvl3pPr>
              <a:defRPr lang="en-US"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400050" marR="0" lvl="0" indent="-400050" fontAlgn="auto">
              <a:spcBef>
                <a:spcPts val="1800"/>
              </a:spcBef>
              <a:spcAft>
                <a:spcPts val="0"/>
              </a:spcAft>
              <a:buClr>
                <a:srgbClr val="2E669E"/>
              </a:buClr>
              <a:buSzPct val="65000"/>
              <a:buFont typeface="Wingdings 2" panose="05020102010507070707" pitchFamily="18" charset="2"/>
              <a:buChar char=""/>
              <a:tabLst/>
            </a:pPr>
            <a:r>
              <a:rPr lang="en-US" dirty="0"/>
              <a:t>Click to edit Master text styles</a:t>
            </a:r>
          </a:p>
          <a:p>
            <a:pPr marL="1028700" lvl="1">
              <a:spcBef>
                <a:spcPts val="1000"/>
              </a:spcBef>
              <a:buClr>
                <a:srgbClr val="2E669E"/>
              </a:buClr>
              <a:buSzPct val="80000"/>
              <a:buFont typeface="Calibri" panose="020F0502020204030204" pitchFamily="34" charset="0"/>
              <a:buChar char="‒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5F6F4-83AF-4936-AAC4-B8F6DECC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E352-BBFC-4786-A04C-4A04CDCD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204" y="6247364"/>
            <a:ext cx="2743200" cy="283989"/>
          </a:xfrm>
        </p:spPr>
        <p:txBody>
          <a:bodyPr/>
          <a:lstStyle/>
          <a:p>
            <a:fld id="{CC6EDC2C-BACE-4B2D-92BD-1489C395D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A7CE378-89BE-415A-984C-7F0A01E29C54}"/>
              </a:ext>
            </a:extLst>
          </p:cNvPr>
          <p:cNvSpPr txBox="1">
            <a:spLocks/>
          </p:cNvSpPr>
          <p:nvPr userDrawn="1"/>
        </p:nvSpPr>
        <p:spPr>
          <a:xfrm>
            <a:off x="669107" y="6385582"/>
            <a:ext cx="5112568" cy="2419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20" tIns="45720" rIns="4572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8095"/>
              </a:lnSpc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TWCARMF 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|  Relationships. Stability. Service.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1567C-C0F2-46BF-81DA-E6641334E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742" y="6151268"/>
            <a:ext cx="1159612" cy="4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5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2F9E44-8007-4493-A5B3-5C563847470C}"/>
              </a:ext>
            </a:extLst>
          </p:cNvPr>
          <p:cNvSpPr/>
          <p:nvPr userDrawn="1"/>
        </p:nvSpPr>
        <p:spPr>
          <a:xfrm>
            <a:off x="-480768" y="-254523"/>
            <a:ext cx="1979629" cy="1979629"/>
          </a:xfrm>
          <a:prstGeom prst="ellipse">
            <a:avLst/>
          </a:prstGeom>
          <a:solidFill>
            <a:srgbClr val="AD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0B72D-2385-4496-BB54-99EBF16E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2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3767B-8A3E-49D0-A97E-AC8DE083B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rgbClr val="5F606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B0D11-9B0E-442B-82E2-B3B98A942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rgbClr val="5F606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97E5F-6627-40EE-B1B0-406E176F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D7235-D604-4643-BA4A-F42F1713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F650D28-0DD9-4549-BDE9-5D2CD20817F6}"/>
              </a:ext>
            </a:extLst>
          </p:cNvPr>
          <p:cNvSpPr txBox="1">
            <a:spLocks/>
          </p:cNvSpPr>
          <p:nvPr userDrawn="1"/>
        </p:nvSpPr>
        <p:spPr>
          <a:xfrm>
            <a:off x="669107" y="6385582"/>
            <a:ext cx="5112568" cy="2419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20" tIns="45720" rIns="4572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8095"/>
              </a:lnSpc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TWCARMF 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|  Relationships. Stability. Service.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06856-CA22-4222-8D47-19A2FE3EF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742" y="6151268"/>
            <a:ext cx="1159612" cy="4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7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5E19872-1C95-4774-BE05-E14A20D62638}"/>
              </a:ext>
            </a:extLst>
          </p:cNvPr>
          <p:cNvSpPr/>
          <p:nvPr userDrawn="1"/>
        </p:nvSpPr>
        <p:spPr>
          <a:xfrm>
            <a:off x="-480768" y="-254523"/>
            <a:ext cx="1979629" cy="1979629"/>
          </a:xfrm>
          <a:prstGeom prst="ellipse">
            <a:avLst/>
          </a:prstGeom>
          <a:solidFill>
            <a:srgbClr val="AD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A09F-12B6-42D8-9275-595802F5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2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DF6A9-7FF5-488F-9759-375B6C801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21283-DA39-405C-919B-44C6414B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F05C2C3-269F-405E-873C-84D0EC414257}"/>
              </a:ext>
            </a:extLst>
          </p:cNvPr>
          <p:cNvSpPr txBox="1">
            <a:spLocks/>
          </p:cNvSpPr>
          <p:nvPr userDrawn="1"/>
        </p:nvSpPr>
        <p:spPr>
          <a:xfrm>
            <a:off x="669107" y="6385582"/>
            <a:ext cx="5112568" cy="2419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20" tIns="45720" rIns="4572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8095"/>
              </a:lnSpc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TWCARMF 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|  Relationships. Stability. Service.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C0CF5-F449-4A22-B6C4-6F80E30BF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742" y="6151268"/>
            <a:ext cx="1159612" cy="4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0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38727-9908-4D41-8428-65A866D6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1551D-EA12-40C5-AA6A-AC9C5B0A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1D068-973E-4860-8B36-B846D61FA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742" y="6151268"/>
            <a:ext cx="1159612" cy="46862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DFAA6C1-3440-47A1-A80E-C88BB2E0B94B}"/>
              </a:ext>
            </a:extLst>
          </p:cNvPr>
          <p:cNvSpPr txBox="1">
            <a:spLocks/>
          </p:cNvSpPr>
          <p:nvPr userDrawn="1"/>
        </p:nvSpPr>
        <p:spPr>
          <a:xfrm>
            <a:off x="669107" y="6385582"/>
            <a:ext cx="5112568" cy="2419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20" tIns="45720" rIns="4572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8095"/>
              </a:lnSpc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TWCARMF 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|  Relationships. Stability. Service.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7D7DAD-1C96-468D-A939-C9C6BFBF478A}"/>
              </a:ext>
            </a:extLst>
          </p:cNvPr>
          <p:cNvSpPr/>
          <p:nvPr userDrawn="1"/>
        </p:nvSpPr>
        <p:spPr>
          <a:xfrm>
            <a:off x="-480768" y="-254523"/>
            <a:ext cx="1979629" cy="1979629"/>
          </a:xfrm>
          <a:prstGeom prst="ellipse">
            <a:avLst/>
          </a:prstGeom>
          <a:solidFill>
            <a:srgbClr val="AD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2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38727-9908-4D41-8428-65A866D6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1551D-EA12-40C5-AA6A-AC9C5B0A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1D068-973E-4860-8B36-B846D61FA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742" y="6151268"/>
            <a:ext cx="1159612" cy="46862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DFAA6C1-3440-47A1-A80E-C88BB2E0B94B}"/>
              </a:ext>
            </a:extLst>
          </p:cNvPr>
          <p:cNvSpPr txBox="1">
            <a:spLocks/>
          </p:cNvSpPr>
          <p:nvPr userDrawn="1"/>
        </p:nvSpPr>
        <p:spPr>
          <a:xfrm>
            <a:off x="669107" y="6385582"/>
            <a:ext cx="5112568" cy="2419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20" tIns="45720" rIns="4572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8095"/>
              </a:lnSpc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TWCARMF 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|  Relationships. Stability. Service.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349BD2-BE2A-46A1-926F-E733D1CF80BD}"/>
              </a:ext>
            </a:extLst>
          </p:cNvPr>
          <p:cNvGrpSpPr/>
          <p:nvPr userDrawn="1"/>
        </p:nvGrpSpPr>
        <p:grpSpPr>
          <a:xfrm>
            <a:off x="-203200" y="-165366"/>
            <a:ext cx="12395200" cy="7188729"/>
            <a:chOff x="0" y="-192843"/>
            <a:chExt cx="12395200" cy="71887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126470-2E07-4B49-9E73-8846022AEAD6}"/>
                </a:ext>
              </a:extLst>
            </p:cNvPr>
            <p:cNvSpPr/>
            <p:nvPr userDrawn="1"/>
          </p:nvSpPr>
          <p:spPr>
            <a:xfrm>
              <a:off x="0" y="-27477"/>
              <a:ext cx="12192000" cy="6858000"/>
            </a:xfrm>
            <a:prstGeom prst="rect">
              <a:avLst/>
            </a:prstGeom>
            <a:solidFill>
              <a:srgbClr val="3F7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F465F41-1E0C-48B9-B721-F7AF980AD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0410" y="-192843"/>
              <a:ext cx="7574790" cy="7188729"/>
            </a:xfrm>
            <a:prstGeom prst="rect">
              <a:avLst/>
            </a:prstGeom>
          </p:spPr>
        </p:pic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ABC9D36-8CE4-4CBB-8D53-50D9DD11ED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0094" y="2035402"/>
            <a:ext cx="2743200" cy="172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78DA1C0-C3CB-488F-9538-B840AD2E43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887" y="3940964"/>
            <a:ext cx="4011613" cy="1041400"/>
          </a:xfrm>
        </p:spPr>
        <p:txBody>
          <a:bodyPr/>
          <a:lstStyle>
            <a:lvl1pPr>
              <a:defRPr>
                <a:solidFill>
                  <a:srgbClr val="00529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2F29C-904E-4229-9CF0-608F143A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2766218"/>
            <a:ext cx="528268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42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38727-9908-4D41-8428-65A866D6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1551D-EA12-40C5-AA6A-AC9C5B0A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1D068-973E-4860-8B36-B846D61FA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742" y="6151268"/>
            <a:ext cx="1159612" cy="46862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DFAA6C1-3440-47A1-A80E-C88BB2E0B94B}"/>
              </a:ext>
            </a:extLst>
          </p:cNvPr>
          <p:cNvSpPr txBox="1">
            <a:spLocks/>
          </p:cNvSpPr>
          <p:nvPr userDrawn="1"/>
        </p:nvSpPr>
        <p:spPr>
          <a:xfrm>
            <a:off x="669107" y="6385582"/>
            <a:ext cx="5112568" cy="2419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20" tIns="45720" rIns="4572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8095"/>
              </a:lnSpc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TWCARMF 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|  Relationships. Stability. Service.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41B9A7-E89D-4325-A064-5EDAA363323A}"/>
              </a:ext>
            </a:extLst>
          </p:cNvPr>
          <p:cNvGrpSpPr/>
          <p:nvPr userDrawn="1"/>
        </p:nvGrpSpPr>
        <p:grpSpPr>
          <a:xfrm>
            <a:off x="0" y="-192843"/>
            <a:ext cx="12395200" cy="7188729"/>
            <a:chOff x="0" y="-192843"/>
            <a:chExt cx="12395200" cy="71887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F84555-3D94-4874-B7E1-E7D9650B04A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C6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3F05931-E9DA-4257-B0E7-4E9064DE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0410" y="-192843"/>
              <a:ext cx="7574790" cy="718872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A8B4B5-5D33-4C5B-B51A-87333F3E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16" y="2451664"/>
            <a:ext cx="519870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51608BE-8A93-4E08-800C-5C74EBC74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0094" y="2035402"/>
            <a:ext cx="2743200" cy="172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7325A1DB-DCA5-47A8-AFB2-442EC5273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887" y="3940964"/>
            <a:ext cx="4011613" cy="1041400"/>
          </a:xfrm>
        </p:spPr>
        <p:txBody>
          <a:bodyPr/>
          <a:lstStyle>
            <a:lvl1pPr>
              <a:defRPr>
                <a:solidFill>
                  <a:srgbClr val="ADEEFD"/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rgbClr val="ADEEFD"/>
                </a:solidFill>
              </a:defRPr>
            </a:lvl3pPr>
            <a:lvl4pPr>
              <a:defRPr>
                <a:solidFill>
                  <a:srgbClr val="ADEEFD"/>
                </a:solidFill>
              </a:defRPr>
            </a:lvl4pPr>
            <a:lvl5pPr>
              <a:defRPr>
                <a:solidFill>
                  <a:srgbClr val="ADEEF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42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31D068-973E-4860-8B36-B846D61FA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742" y="6151268"/>
            <a:ext cx="1159612" cy="46862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38727-9908-4D41-8428-65A866D6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104974-9708-4C69-9F88-BBD94514F012}"/>
              </a:ext>
            </a:extLst>
          </p:cNvPr>
          <p:cNvGrpSpPr/>
          <p:nvPr userDrawn="1"/>
        </p:nvGrpSpPr>
        <p:grpSpPr>
          <a:xfrm>
            <a:off x="0" y="-192843"/>
            <a:ext cx="12395200" cy="7188729"/>
            <a:chOff x="0" y="-192843"/>
            <a:chExt cx="12395200" cy="71887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4273D5-DE8C-4FEB-AB4F-EE8393D6209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5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7AAF5F1-866A-4CFC-8409-93B7C36655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0410" y="-192843"/>
              <a:ext cx="7574790" cy="718872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A8B4B5-5D33-4C5B-B51A-87333F3E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16" y="2451664"/>
            <a:ext cx="519870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51608BE-8A93-4E08-800C-5C74EBC74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0094" y="2035402"/>
            <a:ext cx="2743200" cy="172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7325A1DB-DCA5-47A8-AFB2-442EC5273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887" y="3940964"/>
            <a:ext cx="4011613" cy="10414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rgbClr val="ADEEFD"/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69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14BB-5365-47CA-94A4-41CFBFAD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982" y="1379584"/>
            <a:ext cx="8158018" cy="4351338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500"/>
              </a:spcBef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 lang="en-US"/>
            </a:lvl1pPr>
            <a:lvl2pPr marL="742950" indent="-285750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 lang="en-US"/>
            </a:lvl2pPr>
            <a:lvl3pPr marL="11430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 lang="en-US"/>
            </a:lvl3pPr>
            <a:lvl4pPr marL="16002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 lang="en-US"/>
            </a:lvl4pPr>
            <a:lvl5pPr marL="20574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E352-BBFC-4786-A04C-4A04CDCD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703" y="6298164"/>
            <a:ext cx="2743200" cy="283989"/>
          </a:xfrm>
          <a:ln>
            <a:noFill/>
          </a:ln>
        </p:spPr>
        <p:txBody>
          <a:bodyPr/>
          <a:lstStyle/>
          <a:p>
            <a:fld id="{CC6EDC2C-BACE-4B2D-92BD-1489C395DB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A7CE378-89BE-415A-984C-7F0A01E29C54}"/>
              </a:ext>
            </a:extLst>
          </p:cNvPr>
          <p:cNvSpPr txBox="1">
            <a:spLocks/>
          </p:cNvSpPr>
          <p:nvPr userDrawn="1"/>
        </p:nvSpPr>
        <p:spPr>
          <a:xfrm>
            <a:off x="1778924" y="6400330"/>
            <a:ext cx="4005590" cy="22717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45720" tIns="45720" rIns="4572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8095"/>
              </a:lnSpc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| MANAGING RISKS. HELPING PEOPLE.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31A694-870F-41E2-AEFE-9DB71670D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449" y="6299572"/>
            <a:ext cx="1501475" cy="3279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92ED06-A42E-4919-8FEB-2728AC6E4437}"/>
              </a:ext>
            </a:extLst>
          </p:cNvPr>
          <p:cNvGrpSpPr/>
          <p:nvPr userDrawn="1"/>
        </p:nvGrpSpPr>
        <p:grpSpPr>
          <a:xfrm>
            <a:off x="0" y="0"/>
            <a:ext cx="7305773" cy="1048874"/>
            <a:chOff x="0" y="0"/>
            <a:chExt cx="7305773" cy="10488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E9A1E9-E265-4A66-A8D8-7FC73E937F25}"/>
                </a:ext>
              </a:extLst>
            </p:cNvPr>
            <p:cNvSpPr/>
            <p:nvPr/>
          </p:nvSpPr>
          <p:spPr>
            <a:xfrm>
              <a:off x="0" y="0"/>
              <a:ext cx="7305773" cy="104887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0A308F-9F99-4D51-B32E-D9208B1F570B}"/>
                </a:ext>
              </a:extLst>
            </p:cNvPr>
            <p:cNvSpPr/>
            <p:nvPr/>
          </p:nvSpPr>
          <p:spPr>
            <a:xfrm>
              <a:off x="0" y="983339"/>
              <a:ext cx="7305773" cy="655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9E89F5-2DAF-4ABA-B928-6E549A60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340297"/>
            <a:ext cx="10515600" cy="660111"/>
          </a:xfrm>
        </p:spPr>
        <p:txBody>
          <a:bodyPr anchor="b" anchorCtr="0"/>
          <a:lstStyle>
            <a:lvl1pPr>
              <a:lnSpc>
                <a:spcPct val="75000"/>
              </a:lnSpc>
              <a:defRPr lang="en-US" sz="4000" b="1" spc="-150">
                <a:solidFill>
                  <a:srgbClr val="AA272F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85000"/>
              </a:lnSpc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62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0FE82-770E-40AF-9F31-8B914CF3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4CC2-6F23-4291-8E1F-A2977212C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030AC-4113-4AC6-A284-67706958B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2913-789E-445F-998B-D62B31BB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5776" y="6263750"/>
            <a:ext cx="2743200" cy="28398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lang="en-US" b="1" smtClean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68095"/>
              </a:lnSpc>
              <a:spcBef>
                <a:spcPct val="0"/>
              </a:spcBef>
            </a:pPr>
            <a:fld id="{CC6EDC2C-BACE-4B2D-92BD-1489C395DB3C}" type="slidenum">
              <a:rPr lang="en-US" smtClean="0"/>
              <a:pPr>
                <a:lnSpc>
                  <a:spcPct val="68095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EFE41B-18D4-4AC0-BE34-EE57BE551AA6}"/>
              </a:ext>
            </a:extLst>
          </p:cNvPr>
          <p:cNvGrpSpPr/>
          <p:nvPr userDrawn="1"/>
        </p:nvGrpSpPr>
        <p:grpSpPr>
          <a:xfrm>
            <a:off x="11364101" y="6089871"/>
            <a:ext cx="535795" cy="479561"/>
            <a:chOff x="5614228" y="-518005"/>
            <a:chExt cx="7033005" cy="7135017"/>
          </a:xfrm>
          <a:solidFill>
            <a:schemeClr val="accent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207104-1397-4836-A26F-2FCF9884B5AA}"/>
                </a:ext>
              </a:extLst>
            </p:cNvPr>
            <p:cNvSpPr/>
            <p:nvPr/>
          </p:nvSpPr>
          <p:spPr>
            <a:xfrm>
              <a:off x="5614228" y="-518005"/>
              <a:ext cx="7033005" cy="6985193"/>
            </a:xfrm>
            <a:custGeom>
              <a:avLst/>
              <a:gdLst>
                <a:gd name="connsiteX0" fmla="*/ 4938574 w 7033004"/>
                <a:gd name="connsiteY0" fmla="*/ 2054517 h 6985193"/>
                <a:gd name="connsiteX1" fmla="*/ 5238959 w 7033004"/>
                <a:gd name="connsiteY1" fmla="*/ 6984960 h 6985193"/>
                <a:gd name="connsiteX2" fmla="*/ 5805163 w 7033004"/>
                <a:gd name="connsiteY2" fmla="*/ 6493257 h 6985193"/>
                <a:gd name="connsiteX3" fmla="*/ 5980388 w 7033004"/>
                <a:gd name="connsiteY3" fmla="*/ 984094 h 6985193"/>
                <a:gd name="connsiteX4" fmla="*/ 478079 w 7033004"/>
                <a:gd name="connsiteY4" fmla="*/ 1311896 h 6985193"/>
                <a:gd name="connsiteX5" fmla="*/ 1276 w 7033004"/>
                <a:gd name="connsiteY5" fmla="*/ 1890616 h 6985193"/>
                <a:gd name="connsiteX6" fmla="*/ 4938574 w 7033004"/>
                <a:gd name="connsiteY6" fmla="*/ 2054517 h 69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3004" h="6985193">
                  <a:moveTo>
                    <a:pt x="4938574" y="2054517"/>
                  </a:moveTo>
                  <a:cubicBezTo>
                    <a:pt x="6242631" y="3323112"/>
                    <a:pt x="6328750" y="5405550"/>
                    <a:pt x="5238959" y="6984960"/>
                  </a:cubicBezTo>
                  <a:cubicBezTo>
                    <a:pt x="5441005" y="6837181"/>
                    <a:pt x="5630534" y="6672684"/>
                    <a:pt x="5805163" y="6493257"/>
                  </a:cubicBezTo>
                  <a:cubicBezTo>
                    <a:pt x="7372950" y="4881662"/>
                    <a:pt x="7451325" y="2415100"/>
                    <a:pt x="5980388" y="984094"/>
                  </a:cubicBezTo>
                  <a:cubicBezTo>
                    <a:pt x="4509451" y="-446911"/>
                    <a:pt x="2046762" y="-300592"/>
                    <a:pt x="478079" y="1311896"/>
                  </a:cubicBezTo>
                  <a:cubicBezTo>
                    <a:pt x="303152" y="1491145"/>
                    <a:pt x="143722" y="1684727"/>
                    <a:pt x="1276" y="1890616"/>
                  </a:cubicBezTo>
                  <a:cubicBezTo>
                    <a:pt x="1550290" y="757016"/>
                    <a:pt x="3634517" y="785624"/>
                    <a:pt x="4938574" y="2054517"/>
                  </a:cubicBezTo>
                  <a:close/>
                </a:path>
              </a:pathLst>
            </a:custGeom>
            <a:grpFill/>
            <a:ln w="29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4F44175-C7A8-4365-A708-91EFEAFBC5E3}"/>
                </a:ext>
              </a:extLst>
            </p:cNvPr>
            <p:cNvSpPr/>
            <p:nvPr userDrawn="1"/>
          </p:nvSpPr>
          <p:spPr>
            <a:xfrm>
              <a:off x="5805567" y="1166924"/>
              <a:ext cx="5392667" cy="5450132"/>
            </a:xfrm>
            <a:custGeom>
              <a:avLst/>
              <a:gdLst>
                <a:gd name="connsiteX0" fmla="*/ 3881857 w 5392667"/>
                <a:gd name="connsiteY0" fmla="*/ 1579177 h 5450132"/>
                <a:gd name="connsiteX1" fmla="*/ 1339306 w 5392667"/>
                <a:gd name="connsiteY1" fmla="*/ 4642042 h 5450132"/>
                <a:gd name="connsiteX2" fmla="*/ 1276 w 5392667"/>
                <a:gd name="connsiteY2" fmla="*/ 4718629 h 5450132"/>
                <a:gd name="connsiteX3" fmla="*/ 1819088 w 5392667"/>
                <a:gd name="connsiteY3" fmla="*/ 5424595 h 5450132"/>
                <a:gd name="connsiteX4" fmla="*/ 5379317 w 5392667"/>
                <a:gd name="connsiteY4" fmla="*/ 3086769 h 5450132"/>
                <a:gd name="connsiteX5" fmla="*/ 2432375 w 5392667"/>
                <a:gd name="connsiteY5" fmla="*/ 11687 h 5450132"/>
                <a:gd name="connsiteX6" fmla="*/ 2309896 w 5392667"/>
                <a:gd name="connsiteY6" fmla="*/ -233 h 5450132"/>
                <a:gd name="connsiteX7" fmla="*/ 3881857 w 5392667"/>
                <a:gd name="connsiteY7" fmla="*/ 1579177 h 545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2667" h="5450132">
                  <a:moveTo>
                    <a:pt x="3881857" y="1579177"/>
                  </a:moveTo>
                  <a:cubicBezTo>
                    <a:pt x="4179859" y="2883532"/>
                    <a:pt x="3040300" y="4254639"/>
                    <a:pt x="1339306" y="4642042"/>
                  </a:cubicBezTo>
                  <a:cubicBezTo>
                    <a:pt x="900942" y="4743184"/>
                    <a:pt x="448279" y="4769080"/>
                    <a:pt x="1276" y="4718629"/>
                  </a:cubicBezTo>
                  <a:cubicBezTo>
                    <a:pt x="495660" y="5089640"/>
                    <a:pt x="1121464" y="5344433"/>
                    <a:pt x="1819088" y="5424595"/>
                  </a:cubicBezTo>
                  <a:cubicBezTo>
                    <a:pt x="3616038" y="5628130"/>
                    <a:pt x="5210050" y="4581547"/>
                    <a:pt x="5379317" y="3086769"/>
                  </a:cubicBezTo>
                  <a:cubicBezTo>
                    <a:pt x="5548583" y="1591991"/>
                    <a:pt x="4229328" y="215223"/>
                    <a:pt x="2432375" y="11687"/>
                  </a:cubicBezTo>
                  <a:cubicBezTo>
                    <a:pt x="2391549" y="6919"/>
                    <a:pt x="2350723" y="3046"/>
                    <a:pt x="2309896" y="-233"/>
                  </a:cubicBezTo>
                  <a:cubicBezTo>
                    <a:pt x="3110926" y="272737"/>
                    <a:pt x="3712295" y="834173"/>
                    <a:pt x="3881857" y="1579177"/>
                  </a:cubicBezTo>
                  <a:close/>
                </a:path>
              </a:pathLst>
            </a:custGeom>
            <a:grpFill/>
            <a:ln w="29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57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2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65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womack@sedgwick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C19EF0-2697-421F-BEFE-9FDC0089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72" y="749623"/>
            <a:ext cx="9063739" cy="1325563"/>
          </a:xfrm>
        </p:spPr>
        <p:txBody>
          <a:bodyPr/>
          <a:lstStyle/>
          <a:p>
            <a:r>
              <a:rPr lang="en-US" sz="6000" dirty="0"/>
              <a:t>2024 Annual Membership Meeting</a:t>
            </a:r>
            <a:br>
              <a:rPr lang="en-US" sz="6000" dirty="0"/>
            </a:br>
            <a:r>
              <a:rPr lang="en-US" sz="6000" dirty="0"/>
              <a:t>State of the Fund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AF6EE7-113F-4A62-BD35-F5B76E4D4A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185" y="2934064"/>
            <a:ext cx="7212426" cy="156541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March 6, 2024</a:t>
            </a:r>
          </a:p>
          <a:p>
            <a:r>
              <a:rPr lang="en-US" sz="3600" dirty="0"/>
              <a:t>Hyatt Lost Pines Resort</a:t>
            </a:r>
          </a:p>
          <a:p>
            <a:r>
              <a:rPr lang="en-US" sz="3600" dirty="0"/>
              <a:t> Cedar Creek, Tx</a:t>
            </a:r>
          </a:p>
        </p:txBody>
      </p:sp>
    </p:spTree>
    <p:extLst>
      <p:ext uri="{BB962C8B-B14F-4D97-AF65-F5344CB8AC3E}">
        <p14:creationId xmlns:p14="http://schemas.microsoft.com/office/powerpoint/2010/main" val="26244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7F9D-B72A-471D-AE03-10E394F3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795" y="326647"/>
            <a:ext cx="9612134" cy="660111"/>
          </a:xfrm>
        </p:spPr>
        <p:txBody>
          <a:bodyPr/>
          <a:lstStyle/>
          <a:p>
            <a:pPr algn="r"/>
            <a:r>
              <a:rPr lang="en-US" dirty="0"/>
              <a:t>2023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910C4-A20D-445D-A3A2-372230E0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Shifted to Financial Audit Work by Johnson Lambert</a:t>
            </a:r>
          </a:p>
          <a:p>
            <a:pPr>
              <a:lnSpc>
                <a:spcPct val="150000"/>
              </a:lnSpc>
            </a:pPr>
            <a:r>
              <a:rPr lang="en-US" b="1" dirty="0"/>
              <a:t>Unqualified Opinion on the 2022-2023 Financial Audit</a:t>
            </a:r>
          </a:p>
          <a:p>
            <a:pPr>
              <a:lnSpc>
                <a:spcPct val="150000"/>
              </a:lnSpc>
            </a:pPr>
            <a:r>
              <a:rPr lang="en-US" b="1" dirty="0"/>
              <a:t>GFOA ACFR recognition for prior years financial report – continuously since 1993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Implemented Annual Financial Stress Testing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100B1-0F12-4EF1-BA8A-0E513E85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3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7F9D-B72A-471D-AE03-10E394F3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795" y="326647"/>
            <a:ext cx="9612134" cy="660111"/>
          </a:xfrm>
        </p:spPr>
        <p:txBody>
          <a:bodyPr/>
          <a:lstStyle/>
          <a:p>
            <a:pPr algn="r"/>
            <a:r>
              <a:rPr lang="en-US" dirty="0"/>
              <a:t>2023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910C4-A20D-445D-A3A2-372230E0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?New Members? joins the Fund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Rate</a:t>
            </a:r>
            <a:r>
              <a:rPr lang="en-US" dirty="0"/>
              <a:t> </a:t>
            </a:r>
            <a:r>
              <a:rPr lang="en-US" b="1" dirty="0"/>
              <a:t>Stabilization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Board approved anticipated use of $1.1 million in surplus to help reduce the impact of rate increases (for renewals effective July 1, 2023)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Reduces member contributions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100B1-0F12-4EF1-BA8A-0E513E85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2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EE2-D081-444A-8318-0214C3CE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654" y="122830"/>
            <a:ext cx="8444346" cy="660111"/>
          </a:xfrm>
        </p:spPr>
        <p:txBody>
          <a:bodyPr/>
          <a:lstStyle/>
          <a:p>
            <a:pPr algn="r"/>
            <a:r>
              <a:rPr lang="en-US" dirty="0"/>
              <a:t>CURRENT STATE OF THE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E7E73-6326-41A4-A692-81BC6CD6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2620DE-4C86-4EF0-8FCB-2567034B3B00}"/>
              </a:ext>
            </a:extLst>
          </p:cNvPr>
          <p:cNvSpPr/>
          <p:nvPr/>
        </p:nvSpPr>
        <p:spPr>
          <a:xfrm>
            <a:off x="3398471" y="3091110"/>
            <a:ext cx="60590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enturyGothic,Bold"/>
              </a:rPr>
              <a:t>FINANCIAL</a:t>
            </a:r>
            <a:r>
              <a:rPr lang="en-US" b="1" dirty="0">
                <a:solidFill>
                  <a:srgbClr val="FFFFFF"/>
                </a:solidFill>
                <a:latin typeface="CenturyGothic,Bold"/>
              </a:rPr>
              <a:t> </a:t>
            </a:r>
            <a:r>
              <a:rPr lang="en-US" sz="4000" b="1" dirty="0">
                <a:solidFill>
                  <a:srgbClr val="FFFFFF"/>
                </a:solidFill>
                <a:latin typeface="CenturyGothic,Bold"/>
              </a:rPr>
              <a:t>PERFORMANCE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A9889B-2E52-420F-BAC1-8B96C8B7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438" y="2380416"/>
            <a:ext cx="9741159" cy="2269473"/>
          </a:xfrm>
          <a:solidFill>
            <a:srgbClr val="DC6D29"/>
          </a:solidFill>
          <a:effectLst>
            <a:softEdge rad="63500"/>
          </a:effectLst>
        </p:spPr>
        <p:txBody>
          <a:bodyPr/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FINANCIAL PERFORMANCE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4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B96F-DA89-4644-B9C5-629EEC73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46" y="167515"/>
            <a:ext cx="8128000" cy="660111"/>
          </a:xfrm>
        </p:spPr>
        <p:txBody>
          <a:bodyPr/>
          <a:lstStyle/>
          <a:p>
            <a:pPr algn="r"/>
            <a:r>
              <a:rPr lang="en-US" dirty="0"/>
              <a:t>FINANCIAL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31FA6-56E1-4A28-BD49-8796202E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13</a:t>
            </a:fld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EFFD2617-876F-4087-8D6B-8DE39D147544}"/>
              </a:ext>
            </a:extLst>
          </p:cNvPr>
          <p:cNvSpPr/>
          <p:nvPr/>
        </p:nvSpPr>
        <p:spPr>
          <a:xfrm>
            <a:off x="2102915" y="2664340"/>
            <a:ext cx="422912" cy="76466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5">
            <a:extLst>
              <a:ext uri="{FF2B5EF4-FFF2-40B4-BE49-F238E27FC236}">
                <a16:creationId xmlns:a16="http://schemas.microsoft.com/office/drawing/2014/main" id="{5752FF7C-9E69-4EBF-801A-9FD350D88151}"/>
              </a:ext>
            </a:extLst>
          </p:cNvPr>
          <p:cNvSpPr txBox="1">
            <a:spLocks/>
          </p:cNvSpPr>
          <p:nvPr/>
        </p:nvSpPr>
        <p:spPr bwMode="auto">
          <a:xfrm>
            <a:off x="1678705" y="1262064"/>
            <a:ext cx="10262924" cy="4664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/>
              <a:t>2022-23 AUDITED COMPARED TO 2021-22 AUDITED (as of 6/30/23)</a:t>
            </a:r>
          </a:p>
        </p:txBody>
      </p:sp>
      <p:sp>
        <p:nvSpPr>
          <p:cNvPr id="67" name="Up Arrow 31">
            <a:extLst>
              <a:ext uri="{FF2B5EF4-FFF2-40B4-BE49-F238E27FC236}">
                <a16:creationId xmlns:a16="http://schemas.microsoft.com/office/drawing/2014/main" id="{95524D88-6ACF-4EC6-B022-1DD12063CD85}"/>
              </a:ext>
            </a:extLst>
          </p:cNvPr>
          <p:cNvSpPr/>
          <p:nvPr/>
        </p:nvSpPr>
        <p:spPr>
          <a:xfrm rot="10800000">
            <a:off x="4803154" y="2976350"/>
            <a:ext cx="490025" cy="512243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A15E7A3-EF8C-46C5-9A86-DDE05A943C45}"/>
              </a:ext>
            </a:extLst>
          </p:cNvPr>
          <p:cNvGrpSpPr/>
          <p:nvPr/>
        </p:nvGrpSpPr>
        <p:grpSpPr>
          <a:xfrm>
            <a:off x="1493648" y="1764470"/>
            <a:ext cx="9557049" cy="4518673"/>
            <a:chOff x="1471876" y="1764470"/>
            <a:chExt cx="9557049" cy="45186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76012E9-A5B9-4302-8E76-314453C2AA41}"/>
                </a:ext>
              </a:extLst>
            </p:cNvPr>
            <p:cNvGrpSpPr/>
            <p:nvPr/>
          </p:nvGrpSpPr>
          <p:grpSpPr>
            <a:xfrm>
              <a:off x="1471876" y="1764470"/>
              <a:ext cx="9557049" cy="4518673"/>
              <a:chOff x="958336" y="2169941"/>
              <a:chExt cx="7965730" cy="4518673"/>
            </a:xfrm>
          </p:grpSpPr>
          <p:sp>
            <p:nvSpPr>
              <p:cNvPr id="42" name="Google Shape;192;p21">
                <a:extLst>
                  <a:ext uri="{FF2B5EF4-FFF2-40B4-BE49-F238E27FC236}">
                    <a16:creationId xmlns:a16="http://schemas.microsoft.com/office/drawing/2014/main" id="{8BD9BB7F-D547-439E-B5F2-C30AED929369}"/>
                  </a:ext>
                </a:extLst>
              </p:cNvPr>
              <p:cNvSpPr txBox="1"/>
              <p:nvPr/>
            </p:nvSpPr>
            <p:spPr>
              <a:xfrm>
                <a:off x="990600" y="2555485"/>
                <a:ext cx="2599364" cy="541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7250" tIns="43636" rIns="87250" bIns="4363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5400" i="1" dirty="0">
                    <a:solidFill>
                      <a:srgbClr val="6F89A4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$39.9M</a:t>
                </a:r>
                <a:endParaRPr sz="5400" i="1" dirty="0">
                  <a:solidFill>
                    <a:srgbClr val="6F89A4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" name="Google Shape;193;p21">
                <a:extLst>
                  <a:ext uri="{FF2B5EF4-FFF2-40B4-BE49-F238E27FC236}">
                    <a16:creationId xmlns:a16="http://schemas.microsoft.com/office/drawing/2014/main" id="{6DFFE0CF-46C3-4AC1-A265-430AB65A99BD}"/>
                  </a:ext>
                </a:extLst>
              </p:cNvPr>
              <p:cNvSpPr txBox="1"/>
              <p:nvPr/>
            </p:nvSpPr>
            <p:spPr>
              <a:xfrm>
                <a:off x="990600" y="3300501"/>
                <a:ext cx="2599364" cy="656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1600" i="1" dirty="0">
                    <a:solidFill>
                      <a:srgbClr val="2B2A28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      </a:t>
                </a:r>
                <a:r>
                  <a:rPr lang="en" sz="2400" i="1" dirty="0">
                    <a:solidFill>
                      <a:srgbClr val="2B2A28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Decrease of </a:t>
                </a:r>
              </a:p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2400" i="1" dirty="0">
                    <a:solidFill>
                      <a:srgbClr val="2B2A28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$</a:t>
                </a:r>
                <a:r>
                  <a:rPr lang="en-US" sz="2400" i="1" dirty="0">
                    <a:solidFill>
                      <a:srgbClr val="2B2A28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300k</a:t>
                </a:r>
                <a:endParaRPr sz="2400" b="1" i="1" dirty="0">
                  <a:solidFill>
                    <a:srgbClr val="FF0000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" name="Google Shape;199;p21">
                <a:extLst>
                  <a:ext uri="{FF2B5EF4-FFF2-40B4-BE49-F238E27FC236}">
                    <a16:creationId xmlns:a16="http://schemas.microsoft.com/office/drawing/2014/main" id="{CE8AC079-03A7-417A-856C-4D87551A9F25}"/>
                  </a:ext>
                </a:extLst>
              </p:cNvPr>
              <p:cNvSpPr txBox="1"/>
              <p:nvPr/>
            </p:nvSpPr>
            <p:spPr>
              <a:xfrm>
                <a:off x="3605156" y="2555485"/>
                <a:ext cx="2599364" cy="541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7250" tIns="43636" rIns="87250" bIns="4363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5400" i="1" dirty="0">
                    <a:solidFill>
                      <a:srgbClr val="6F89A4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$7.6M</a:t>
                </a:r>
                <a:endParaRPr sz="5400" i="1" dirty="0">
                  <a:solidFill>
                    <a:srgbClr val="6F89A4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" name="Google Shape;200;p21">
                <a:extLst>
                  <a:ext uri="{FF2B5EF4-FFF2-40B4-BE49-F238E27FC236}">
                    <a16:creationId xmlns:a16="http://schemas.microsoft.com/office/drawing/2014/main" id="{639F49BD-BB5A-417F-B136-BB27E5E41397}"/>
                  </a:ext>
                </a:extLst>
              </p:cNvPr>
              <p:cNvSpPr txBox="1"/>
              <p:nvPr/>
            </p:nvSpPr>
            <p:spPr>
              <a:xfrm>
                <a:off x="4146421" y="3372481"/>
                <a:ext cx="1953769" cy="584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-US" sz="1600" i="1" dirty="0">
                    <a:solidFill>
                      <a:srgbClr val="2B2A28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 </a:t>
                </a:r>
                <a:r>
                  <a:rPr lang="en-US" sz="2400" i="1" dirty="0">
                    <a:solidFill>
                      <a:srgbClr val="2B2A28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Decrease of $1.4M</a:t>
                </a:r>
                <a:endParaRPr sz="2400" i="1" dirty="0">
                  <a:solidFill>
                    <a:srgbClr val="2B2A2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" name="Google Shape;201;p21">
                <a:extLst>
                  <a:ext uri="{FF2B5EF4-FFF2-40B4-BE49-F238E27FC236}">
                    <a16:creationId xmlns:a16="http://schemas.microsoft.com/office/drawing/2014/main" id="{A3E2EC2D-1485-450C-9132-E3B0550C26F9}"/>
                  </a:ext>
                </a:extLst>
              </p:cNvPr>
              <p:cNvSpPr txBox="1"/>
              <p:nvPr/>
            </p:nvSpPr>
            <p:spPr>
              <a:xfrm>
                <a:off x="4142231" y="5439256"/>
                <a:ext cx="2088960" cy="95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endParaRPr i="1" dirty="0">
                  <a:solidFill>
                    <a:srgbClr val="2B2A2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-US" sz="2400" i="1" dirty="0">
                    <a:latin typeface="Georgia"/>
                    <a:ea typeface="Georgia"/>
                    <a:cs typeface="Georgia"/>
                    <a:sym typeface="Georgia"/>
                  </a:rPr>
                  <a:t>$900k</a:t>
                </a:r>
              </a:p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-US" sz="2400" i="1" dirty="0">
                    <a:latin typeface="Georgia"/>
                    <a:ea typeface="Georgia"/>
                    <a:cs typeface="Georgia"/>
                    <a:sym typeface="Georgia"/>
                  </a:rPr>
                  <a:t>Increase</a:t>
                </a:r>
                <a:endParaRPr sz="2400" i="1" dirty="0"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endParaRPr sz="1600" i="1" dirty="0">
                  <a:solidFill>
                    <a:srgbClr val="2B2A2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" name="Google Shape;202;p21">
                <a:extLst>
                  <a:ext uri="{FF2B5EF4-FFF2-40B4-BE49-F238E27FC236}">
                    <a16:creationId xmlns:a16="http://schemas.microsoft.com/office/drawing/2014/main" id="{5884EC91-13DD-4686-9082-C08303ABC950}"/>
                  </a:ext>
                </a:extLst>
              </p:cNvPr>
              <p:cNvSpPr txBox="1"/>
              <p:nvPr/>
            </p:nvSpPr>
            <p:spPr>
              <a:xfrm>
                <a:off x="6234895" y="2555485"/>
                <a:ext cx="2599364" cy="541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7250" tIns="43636" rIns="87250" bIns="4363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5400" i="1" dirty="0">
                    <a:solidFill>
                      <a:srgbClr val="6F89A4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$22.3M</a:t>
                </a:r>
                <a:endParaRPr sz="5400" i="1" dirty="0">
                  <a:solidFill>
                    <a:srgbClr val="6F89A4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" name="Google Shape;203;p21">
                <a:extLst>
                  <a:ext uri="{FF2B5EF4-FFF2-40B4-BE49-F238E27FC236}">
                    <a16:creationId xmlns:a16="http://schemas.microsoft.com/office/drawing/2014/main" id="{A77ADB46-D69F-4864-9670-6C7F0119ED9E}"/>
                  </a:ext>
                </a:extLst>
              </p:cNvPr>
              <p:cNvSpPr txBox="1"/>
              <p:nvPr/>
            </p:nvSpPr>
            <p:spPr>
              <a:xfrm>
                <a:off x="6250733" y="3300499"/>
                <a:ext cx="2599364" cy="656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-US" sz="2400" i="1" dirty="0">
                    <a:solidFill>
                      <a:srgbClr val="2B2A28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Increase of </a:t>
                </a:r>
              </a:p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-US" sz="2400" i="1" dirty="0">
                    <a:solidFill>
                      <a:srgbClr val="2B2A28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$1.1M</a:t>
                </a:r>
                <a:endParaRPr sz="2400" i="1" dirty="0">
                  <a:solidFill>
                    <a:srgbClr val="2B2A2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" name="Google Shape;204;p21">
                <a:extLst>
                  <a:ext uri="{FF2B5EF4-FFF2-40B4-BE49-F238E27FC236}">
                    <a16:creationId xmlns:a16="http://schemas.microsoft.com/office/drawing/2014/main" id="{C218B3F0-8961-4040-AAEF-1655B16F6283}"/>
                  </a:ext>
                </a:extLst>
              </p:cNvPr>
              <p:cNvSpPr txBox="1"/>
              <p:nvPr/>
            </p:nvSpPr>
            <p:spPr>
              <a:xfrm>
                <a:off x="990475" y="4897933"/>
                <a:ext cx="2599364" cy="541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7250" tIns="43636" rIns="87250" bIns="4363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5400" i="1" dirty="0">
                    <a:solidFill>
                      <a:srgbClr val="6F89A4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$10.9M</a:t>
                </a:r>
                <a:endParaRPr sz="2700" i="1" dirty="0">
                  <a:solidFill>
                    <a:srgbClr val="6F89A4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" name="Google Shape;205;p21">
                <a:extLst>
                  <a:ext uri="{FF2B5EF4-FFF2-40B4-BE49-F238E27FC236}">
                    <a16:creationId xmlns:a16="http://schemas.microsoft.com/office/drawing/2014/main" id="{9219DDD9-D011-4C85-9F15-0369AFEB7858}"/>
                  </a:ext>
                </a:extLst>
              </p:cNvPr>
              <p:cNvSpPr txBox="1"/>
              <p:nvPr/>
            </p:nvSpPr>
            <p:spPr>
              <a:xfrm>
                <a:off x="990475" y="5642958"/>
                <a:ext cx="2599364" cy="656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-US" sz="2400" i="1" dirty="0">
                    <a:solidFill>
                      <a:srgbClr val="2B2A28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$1.3M</a:t>
                </a:r>
              </a:p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-US" sz="2400" i="1" dirty="0">
                    <a:solidFill>
                      <a:srgbClr val="2B2A28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Increase</a:t>
                </a:r>
                <a:endParaRPr sz="2400" i="1" dirty="0">
                  <a:solidFill>
                    <a:srgbClr val="2B2A2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" name="Google Shape;207;p21">
                <a:extLst>
                  <a:ext uri="{FF2B5EF4-FFF2-40B4-BE49-F238E27FC236}">
                    <a16:creationId xmlns:a16="http://schemas.microsoft.com/office/drawing/2014/main" id="{6E363C29-9689-4CE6-92DD-DFA6846493DB}"/>
                  </a:ext>
                </a:extLst>
              </p:cNvPr>
              <p:cNvSpPr txBox="1"/>
              <p:nvPr/>
            </p:nvSpPr>
            <p:spPr>
              <a:xfrm>
                <a:off x="3567873" y="4857566"/>
                <a:ext cx="2727273" cy="785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2045" tIns="82045" rIns="82045" bIns="82045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" sz="5400" i="1" dirty="0">
                    <a:solidFill>
                      <a:srgbClr val="6F89A4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$3.0M</a:t>
                </a:r>
                <a:endParaRPr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Google Shape;208;p21">
                <a:extLst>
                  <a:ext uri="{FF2B5EF4-FFF2-40B4-BE49-F238E27FC236}">
                    <a16:creationId xmlns:a16="http://schemas.microsoft.com/office/drawing/2014/main" id="{DEA0EA06-E173-4D4B-93EC-E912E25030CA}"/>
                  </a:ext>
                </a:extLst>
              </p:cNvPr>
              <p:cNvSpPr txBox="1"/>
              <p:nvPr/>
            </p:nvSpPr>
            <p:spPr>
              <a:xfrm>
                <a:off x="6324702" y="4897933"/>
                <a:ext cx="2599364" cy="541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7250" tIns="43636" rIns="87250" bIns="4363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5400" i="1" dirty="0">
                    <a:solidFill>
                      <a:srgbClr val="6F89A4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$3.7M</a:t>
                </a:r>
                <a:endParaRPr lang="en-US" sz="5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Google Shape;201;p21">
                <a:extLst>
                  <a:ext uri="{FF2B5EF4-FFF2-40B4-BE49-F238E27FC236}">
                    <a16:creationId xmlns:a16="http://schemas.microsoft.com/office/drawing/2014/main" id="{0AF71139-E398-4F24-B6E1-DA1616DFB987}"/>
                  </a:ext>
                </a:extLst>
              </p:cNvPr>
              <p:cNvSpPr txBox="1"/>
              <p:nvPr/>
            </p:nvSpPr>
            <p:spPr>
              <a:xfrm>
                <a:off x="6844394" y="5589026"/>
                <a:ext cx="1989865" cy="1099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endParaRPr sz="1200" i="1" dirty="0">
                  <a:solidFill>
                    <a:srgbClr val="2B2A2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-US" i="1" dirty="0">
                    <a:latin typeface="Georgia"/>
                    <a:ea typeface="Georgia"/>
                    <a:cs typeface="Georgia"/>
                    <a:sym typeface="Georgia"/>
                  </a:rPr>
                  <a:t>Unrealized investment gains up $3.6M</a:t>
                </a:r>
              </a:p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endParaRPr sz="1400" i="1" dirty="0">
                  <a:solidFill>
                    <a:srgbClr val="2B2A2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" name="Google Shape;193;p21">
                <a:extLst>
                  <a:ext uri="{FF2B5EF4-FFF2-40B4-BE49-F238E27FC236}">
                    <a16:creationId xmlns:a16="http://schemas.microsoft.com/office/drawing/2014/main" id="{780AC20F-7E0F-4FB0-9AEA-633953567BA2}"/>
                  </a:ext>
                </a:extLst>
              </p:cNvPr>
              <p:cNvSpPr txBox="1"/>
              <p:nvPr/>
            </p:nvSpPr>
            <p:spPr>
              <a:xfrm>
                <a:off x="1006533" y="2169941"/>
                <a:ext cx="2599364" cy="656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2000" b="1" i="1" dirty="0">
                    <a:solidFill>
                      <a:srgbClr val="2D2D8A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ASSETS</a:t>
                </a:r>
                <a:endParaRPr sz="2000" b="1" i="1" dirty="0">
                  <a:solidFill>
                    <a:srgbClr val="2D2D8A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" name="Google Shape;193;p21">
                <a:extLst>
                  <a:ext uri="{FF2B5EF4-FFF2-40B4-BE49-F238E27FC236}">
                    <a16:creationId xmlns:a16="http://schemas.microsoft.com/office/drawing/2014/main" id="{55A28086-85DA-42F0-A1C9-36B1D503A829}"/>
                  </a:ext>
                </a:extLst>
              </p:cNvPr>
              <p:cNvSpPr txBox="1"/>
              <p:nvPr/>
            </p:nvSpPr>
            <p:spPr>
              <a:xfrm>
                <a:off x="3589839" y="2169941"/>
                <a:ext cx="2599364" cy="656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2000" b="1" i="1" dirty="0">
                    <a:solidFill>
                      <a:srgbClr val="2D2D8A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LIABILITIES</a:t>
                </a:r>
                <a:endParaRPr sz="2000" b="1" i="1" dirty="0">
                  <a:solidFill>
                    <a:srgbClr val="2D2D8A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" name="Google Shape;193;p21">
                <a:extLst>
                  <a:ext uri="{FF2B5EF4-FFF2-40B4-BE49-F238E27FC236}">
                    <a16:creationId xmlns:a16="http://schemas.microsoft.com/office/drawing/2014/main" id="{2062782A-2EDD-4AD1-9652-9F0D57B7AF54}"/>
                  </a:ext>
                </a:extLst>
              </p:cNvPr>
              <p:cNvSpPr txBox="1"/>
              <p:nvPr/>
            </p:nvSpPr>
            <p:spPr>
              <a:xfrm>
                <a:off x="6237854" y="2169941"/>
                <a:ext cx="2599364" cy="656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2000" b="1" i="1" dirty="0">
                    <a:solidFill>
                      <a:srgbClr val="2D2D8A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NET POSITION</a:t>
                </a:r>
                <a:endParaRPr sz="2000" b="1" i="1" dirty="0">
                  <a:solidFill>
                    <a:srgbClr val="2D2D8A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7" name="Google Shape;193;p21">
                <a:extLst>
                  <a:ext uri="{FF2B5EF4-FFF2-40B4-BE49-F238E27FC236}">
                    <a16:creationId xmlns:a16="http://schemas.microsoft.com/office/drawing/2014/main" id="{B913C431-2514-4514-800A-4123F3FFF778}"/>
                  </a:ext>
                </a:extLst>
              </p:cNvPr>
              <p:cNvSpPr txBox="1"/>
              <p:nvPr/>
            </p:nvSpPr>
            <p:spPr>
              <a:xfrm>
                <a:off x="958336" y="4510440"/>
                <a:ext cx="2599364" cy="656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2000" b="1" i="1" dirty="0">
                    <a:solidFill>
                      <a:srgbClr val="2D2D8A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CONTRIBUTIONS</a:t>
                </a:r>
                <a:endParaRPr sz="2000" b="1" i="1" dirty="0">
                  <a:solidFill>
                    <a:srgbClr val="2D2D8A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8" name="Google Shape;193;p21">
                <a:extLst>
                  <a:ext uri="{FF2B5EF4-FFF2-40B4-BE49-F238E27FC236}">
                    <a16:creationId xmlns:a16="http://schemas.microsoft.com/office/drawing/2014/main" id="{009C7B52-2559-4ECE-96C2-1037ACF48A0B}"/>
                  </a:ext>
                </a:extLst>
              </p:cNvPr>
              <p:cNvSpPr txBox="1"/>
              <p:nvPr/>
            </p:nvSpPr>
            <p:spPr>
              <a:xfrm>
                <a:off x="3631827" y="4512389"/>
                <a:ext cx="2599364" cy="656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2000" b="1" i="1" dirty="0">
                    <a:solidFill>
                      <a:srgbClr val="2D2D8A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CLAIM EXPENSES</a:t>
                </a:r>
                <a:endParaRPr sz="2000" b="1" i="1" dirty="0">
                  <a:solidFill>
                    <a:srgbClr val="2D2D8A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9" name="Google Shape;193;p21">
                <a:extLst>
                  <a:ext uri="{FF2B5EF4-FFF2-40B4-BE49-F238E27FC236}">
                    <a16:creationId xmlns:a16="http://schemas.microsoft.com/office/drawing/2014/main" id="{E562F919-B8E6-41AF-B2A2-79E827456D4F}"/>
                  </a:ext>
                </a:extLst>
              </p:cNvPr>
              <p:cNvSpPr txBox="1"/>
              <p:nvPr/>
            </p:nvSpPr>
            <p:spPr>
              <a:xfrm>
                <a:off x="6290809" y="4521326"/>
                <a:ext cx="2599364" cy="6752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34C6BC"/>
                  </a:buClr>
                  <a:buSzPts val="2300"/>
                </a:pPr>
                <a:r>
                  <a:rPr lang="en" sz="2000" b="1" i="1" dirty="0">
                    <a:solidFill>
                      <a:srgbClr val="2D2D8A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INVESTMENTS</a:t>
                </a:r>
                <a:endParaRPr sz="2000" b="1" i="1" dirty="0">
                  <a:solidFill>
                    <a:srgbClr val="2D2D8A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69" name="Up Arrow 35">
              <a:extLst>
                <a:ext uri="{FF2B5EF4-FFF2-40B4-BE49-F238E27FC236}">
                  <a16:creationId xmlns:a16="http://schemas.microsoft.com/office/drawing/2014/main" id="{D7F03D00-35D8-4CD2-8623-7919E20325B5}"/>
                </a:ext>
              </a:extLst>
            </p:cNvPr>
            <p:cNvSpPr/>
            <p:nvPr/>
          </p:nvSpPr>
          <p:spPr>
            <a:xfrm>
              <a:off x="7917449" y="5307821"/>
              <a:ext cx="490025" cy="512243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Up Arrow 35">
            <a:extLst>
              <a:ext uri="{FF2B5EF4-FFF2-40B4-BE49-F238E27FC236}">
                <a16:creationId xmlns:a16="http://schemas.microsoft.com/office/drawing/2014/main" id="{E084DA8D-B4F3-047F-AB80-6A77C63ECC66}"/>
              </a:ext>
            </a:extLst>
          </p:cNvPr>
          <p:cNvSpPr/>
          <p:nvPr/>
        </p:nvSpPr>
        <p:spPr>
          <a:xfrm>
            <a:off x="7917449" y="2967009"/>
            <a:ext cx="490025" cy="512243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Up Arrow 35">
            <a:extLst>
              <a:ext uri="{FF2B5EF4-FFF2-40B4-BE49-F238E27FC236}">
                <a16:creationId xmlns:a16="http://schemas.microsoft.com/office/drawing/2014/main" id="{EB928352-F6BB-0FE6-6258-0BB57E70191F}"/>
              </a:ext>
            </a:extLst>
          </p:cNvPr>
          <p:cNvSpPr/>
          <p:nvPr/>
        </p:nvSpPr>
        <p:spPr>
          <a:xfrm>
            <a:off x="1532207" y="5256856"/>
            <a:ext cx="490025" cy="512243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Up Arrow 35">
            <a:extLst>
              <a:ext uri="{FF2B5EF4-FFF2-40B4-BE49-F238E27FC236}">
                <a16:creationId xmlns:a16="http://schemas.microsoft.com/office/drawing/2014/main" id="{7D896E0C-ADAB-E33B-8DA6-0026545F0227}"/>
              </a:ext>
            </a:extLst>
          </p:cNvPr>
          <p:cNvSpPr/>
          <p:nvPr/>
        </p:nvSpPr>
        <p:spPr>
          <a:xfrm>
            <a:off x="4865671" y="5318708"/>
            <a:ext cx="490025" cy="512243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2EA8D1F-B447-9B64-1449-BDC8965BB327}"/>
              </a:ext>
            </a:extLst>
          </p:cNvPr>
          <p:cNvSpPr/>
          <p:nvPr/>
        </p:nvSpPr>
        <p:spPr>
          <a:xfrm>
            <a:off x="1351739" y="2913511"/>
            <a:ext cx="884749" cy="4846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6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0C0617-4D9E-4D99-B331-1BD57743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245" y="74245"/>
            <a:ext cx="8244241" cy="660111"/>
          </a:xfrm>
        </p:spPr>
        <p:txBody>
          <a:bodyPr anchor="t">
            <a:normAutofit/>
          </a:bodyPr>
          <a:lstStyle/>
          <a:p>
            <a:pPr algn="ctr"/>
            <a:r>
              <a:rPr lang="en-US" sz="4100" dirty="0"/>
              <a:t> NET POSITION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5068E-210A-49CC-ADCF-92D6A27E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204" y="6247364"/>
            <a:ext cx="2743200" cy="283989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C6EDC2C-BACE-4B2D-92BD-1489C395DB3C}" type="slidenum">
              <a:rPr lang="en-US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40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6EAE5E6-0069-03E1-E9E9-ABB32652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298" y="1027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E1C5ECC-8FA9-EFA0-392F-3F0A8B522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798297"/>
              </p:ext>
            </p:extLst>
          </p:nvPr>
        </p:nvGraphicFramePr>
        <p:xfrm>
          <a:off x="762001" y="1053064"/>
          <a:ext cx="9874898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3">
            <a:extLst>
              <a:ext uri="{FF2B5EF4-FFF2-40B4-BE49-F238E27FC236}">
                <a16:creationId xmlns:a16="http://schemas.microsoft.com/office/drawing/2014/main" id="{9BBCB872-9229-D135-237E-CEB39791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298" y="5808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3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87DF-9EF1-4ABD-940A-077B0037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312016"/>
            <a:ext cx="10515600" cy="660111"/>
          </a:xfrm>
        </p:spPr>
        <p:txBody>
          <a:bodyPr anchor="t">
            <a:normAutofit/>
          </a:bodyPr>
          <a:lstStyle/>
          <a:p>
            <a:r>
              <a:rPr lang="en-US" sz="4100" dirty="0"/>
              <a:t>Investment Income &amp; Gains/Losses</a:t>
            </a:r>
            <a:endParaRPr lang="en-US" sz="410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71834-A999-4AA1-8541-44E5FB9A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204" y="6247364"/>
            <a:ext cx="2743200" cy="283989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C6EDC2C-BACE-4B2D-92BD-1489C395DB3C}" type="slidenum">
              <a:rPr lang="en-US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4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2B8E89-17B2-4E13-A3FE-19C5EA626C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240073"/>
              </p:ext>
            </p:extLst>
          </p:nvPr>
        </p:nvGraphicFramePr>
        <p:xfrm>
          <a:off x="494523" y="972127"/>
          <a:ext cx="10803130" cy="517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057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3469-BB9F-4D17-9DA1-D7DDD736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29" y="312016"/>
            <a:ext cx="8313717" cy="660111"/>
          </a:xfrm>
        </p:spPr>
        <p:txBody>
          <a:bodyPr/>
          <a:lstStyle/>
          <a:p>
            <a:pPr algn="r"/>
            <a:r>
              <a:rPr lang="en-US" dirty="0"/>
              <a:t>Fund Rate vs Market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FB179-5CEB-490B-BF36-514A2447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7DB93-5913-AD73-4FDF-63DB3FE89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5" y="1186797"/>
            <a:ext cx="8902922" cy="4845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714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B486-65EA-41DB-BD13-65CCA384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CURRENT STATE OF THE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63A3-61B9-4C2D-841B-A3F67F60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65A02D6-9F8F-464E-8E4C-94C977BF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438" y="2475009"/>
            <a:ext cx="9741159" cy="2269473"/>
          </a:xfrm>
          <a:solidFill>
            <a:srgbClr val="DC6D29"/>
          </a:solidFill>
          <a:effectLst>
            <a:softEdge rad="63500"/>
          </a:effectLst>
        </p:spPr>
        <p:txBody>
          <a:bodyPr/>
          <a:lstStyle/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CLAIMS PERFORMANCE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7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1A73-AECC-468E-9180-90EFEFDC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312016"/>
            <a:ext cx="10515600" cy="660111"/>
          </a:xfrm>
        </p:spPr>
        <p:txBody>
          <a:bodyPr anchor="t">
            <a:normAutofit/>
          </a:bodyPr>
          <a:lstStyle/>
          <a:p>
            <a:r>
              <a:rPr lang="en-US" sz="3700" dirty="0"/>
              <a:t>Claim Count by Program (as of 12/31/23)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D3E44-4E89-49A8-97DA-E454700E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204" y="6247364"/>
            <a:ext cx="2743200" cy="283989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C6EDC2C-BACE-4B2D-92BD-1489C395DB3C}" type="slidenum">
              <a:rPr lang="en-US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40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3C66BFF-6864-C943-D56F-66B3450B7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739277"/>
              </p:ext>
            </p:extLst>
          </p:nvPr>
        </p:nvGraphicFramePr>
        <p:xfrm>
          <a:off x="1358096" y="1146464"/>
          <a:ext cx="9666514" cy="49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048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1A73-AECC-468E-9180-90EFEFDC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312016"/>
            <a:ext cx="10515600" cy="660111"/>
          </a:xfrm>
        </p:spPr>
        <p:txBody>
          <a:bodyPr anchor="t">
            <a:normAutofit/>
          </a:bodyPr>
          <a:lstStyle/>
          <a:p>
            <a:r>
              <a:rPr lang="en-US" sz="4100" dirty="0"/>
              <a:t>Claim Cost by Program (as of 12/31/23)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D3E44-4E89-49A8-97DA-E454700E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204" y="6247364"/>
            <a:ext cx="2743200" cy="283989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C6EDC2C-BACE-4B2D-92BD-1489C395DB3C}" type="slidenum">
              <a:rPr lang="en-US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4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3BE48A-3048-E781-E56B-103126FB0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384403"/>
              </p:ext>
            </p:extLst>
          </p:nvPr>
        </p:nvGraphicFramePr>
        <p:xfrm>
          <a:off x="1576873" y="972127"/>
          <a:ext cx="9311951" cy="516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46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5256-2A96-40DE-85FF-D70B208F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A Brief History of The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543B-629F-4C95-9579-43694FF5F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ts val="2200"/>
              </a:lnSpc>
            </a:pPr>
            <a:r>
              <a:rPr lang="en-US" dirty="0"/>
              <a:t>Insurance committee formed through TWCA in 1987 to explore options</a:t>
            </a:r>
          </a:p>
          <a:p>
            <a:pPr marL="0" indent="0">
              <a:lnSpc>
                <a:spcPts val="2200"/>
              </a:lnSpc>
              <a:buNone/>
            </a:pPr>
            <a:endParaRPr lang="en-US" sz="1800" dirty="0"/>
          </a:p>
          <a:p>
            <a:pPr lvl="0">
              <a:lnSpc>
                <a:spcPts val="2200"/>
              </a:lnSpc>
            </a:pPr>
            <a:r>
              <a:rPr lang="en-US" dirty="0"/>
              <a:t>Operations began in 1988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dirty="0"/>
              <a:t> </a:t>
            </a:r>
          </a:p>
          <a:p>
            <a:pPr lvl="0">
              <a:lnSpc>
                <a:spcPts val="2200"/>
              </a:lnSpc>
            </a:pPr>
            <a:r>
              <a:rPr lang="en-US" dirty="0"/>
              <a:t>32 Initial Members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dirty="0"/>
              <a:t> </a:t>
            </a:r>
          </a:p>
          <a:p>
            <a:pPr lvl="0">
              <a:lnSpc>
                <a:spcPts val="2200"/>
              </a:lnSpc>
            </a:pPr>
            <a:r>
              <a:rPr lang="en-US" dirty="0"/>
              <a:t>$1 Million in Annual Contributions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dirty="0"/>
              <a:t> </a:t>
            </a:r>
          </a:p>
          <a:p>
            <a:pPr lvl="0">
              <a:lnSpc>
                <a:spcPts val="2200"/>
              </a:lnSpc>
            </a:pPr>
            <a:r>
              <a:rPr lang="en-US" dirty="0"/>
              <a:t>Limited Services – More focused on start-up operations – people, systems, reinsurance, standard processes,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46CA4-AEE8-4027-B176-11A9CF5E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67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B486-65EA-41DB-BD13-65CCA384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CURRENT STATE OF THE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63A3-61B9-4C2D-841B-A3F67F60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65A02D6-9F8F-464E-8E4C-94C977BF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438" y="2401678"/>
            <a:ext cx="9741159" cy="3212738"/>
          </a:xfrm>
          <a:solidFill>
            <a:srgbClr val="DC6D29"/>
          </a:solidFill>
          <a:effectLst>
            <a:softEdge rad="63500"/>
          </a:effectLst>
        </p:spPr>
        <p:txBody>
          <a:bodyPr/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RISK CONTROL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SERVICE HIGHLIGHTS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0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F8C7-ECDF-44F4-88FB-CA1DED66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RISK CONTROL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7BCB3-E672-4264-93F3-5D54B8E57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SURVEYS &amp; CONSULTATIONS and SAFETY-RELATED TRAINING (Jeremy Wade + Joe &amp; Hunter)</a:t>
            </a:r>
          </a:p>
          <a:p>
            <a:endParaRPr lang="en-US" sz="1800" b="1" i="1" dirty="0"/>
          </a:p>
          <a:p>
            <a:r>
              <a:rPr lang="en-US" b="1" dirty="0"/>
              <a:t>RISK MANAGEMENT CONSULTING (Richard Wigzell)</a:t>
            </a:r>
          </a:p>
          <a:p>
            <a:endParaRPr lang="en-US" sz="1800" b="1" dirty="0"/>
          </a:p>
          <a:p>
            <a:r>
              <a:rPr lang="en-US" b="1" dirty="0"/>
              <a:t>CYBER RISK CONTROL (Lee Cain)</a:t>
            </a:r>
          </a:p>
          <a:p>
            <a:endParaRPr lang="en-US" sz="1800" b="1" dirty="0"/>
          </a:p>
          <a:p>
            <a:r>
              <a:rPr lang="en-US" b="1" dirty="0"/>
              <a:t>LEGAL CONSULTATION (Joel Geary)</a:t>
            </a:r>
          </a:p>
          <a:p>
            <a:endParaRPr lang="en-US" sz="1800" b="1" dirty="0"/>
          </a:p>
          <a:p>
            <a:r>
              <a:rPr lang="en-US" b="1" dirty="0"/>
              <a:t>LEADERSHIP TRAINING (Dan Hernandez + Cat &amp; Charita) 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18959-C5F1-422F-8C13-C85E9EA7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34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740A-B336-4FCA-B996-145423F0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312016"/>
            <a:ext cx="10515600" cy="660111"/>
          </a:xfrm>
        </p:spPr>
        <p:txBody>
          <a:bodyPr anchor="t">
            <a:normAutofit/>
          </a:bodyPr>
          <a:lstStyle/>
          <a:p>
            <a:pPr algn="ctr"/>
            <a:r>
              <a:rPr lang="en-US" sz="4100" dirty="0"/>
              <a:t>Number of Leadership Sessions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39778-1C27-4931-AAF8-82C3FF01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204" y="6247364"/>
            <a:ext cx="2743200" cy="283989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C6EDC2C-BACE-4B2D-92BD-1489C395DB3C}" type="slidenum">
              <a:rPr lang="en-US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4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4B9348-17A9-4C81-BE5F-6DA090E2906E}"/>
              </a:ext>
            </a:extLst>
          </p:cNvPr>
          <p:cNvGraphicFramePr>
            <a:graphicFrameLocks/>
          </p:cNvGraphicFramePr>
          <p:nvPr/>
        </p:nvGraphicFramePr>
        <p:xfrm>
          <a:off x="1268963" y="1300595"/>
          <a:ext cx="974115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919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2F048B-6639-43CD-983D-3DC165DD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312016"/>
            <a:ext cx="10515600" cy="660111"/>
          </a:xfrm>
        </p:spPr>
        <p:txBody>
          <a:bodyPr anchor="t">
            <a:normAutofit/>
          </a:bodyPr>
          <a:lstStyle/>
          <a:p>
            <a:pPr algn="ctr"/>
            <a:r>
              <a:rPr lang="en-US" sz="4100" dirty="0"/>
              <a:t>Staff and Leaders 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96FF7-5DA3-41EC-8AE9-2D3B0FFA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204" y="6247364"/>
            <a:ext cx="2743200" cy="283989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C6EDC2C-BACE-4B2D-92BD-1489C395DB3C}" type="slidenum">
              <a:rPr lang="en-US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40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EC91D4-0B65-6831-450B-D9BD1FBCAAC4}"/>
              </a:ext>
            </a:extLst>
          </p:cNvPr>
          <p:cNvGraphicFramePr>
            <a:graphicFrameLocks/>
          </p:cNvGraphicFramePr>
          <p:nvPr/>
        </p:nvGraphicFramePr>
        <p:xfrm>
          <a:off x="1268963" y="1300595"/>
          <a:ext cx="974115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3360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B486-65EA-41DB-BD13-65CCA384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CURRENT STATE OF THE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63A3-61B9-4C2D-841B-A3F67F60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65A02D6-9F8F-464E-8E4C-94C977BF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438" y="2401678"/>
            <a:ext cx="9741159" cy="2434728"/>
          </a:xfrm>
          <a:solidFill>
            <a:srgbClr val="DC6D29"/>
          </a:solidFill>
          <a:effectLst>
            <a:softEdge rad="63500"/>
          </a:effectLst>
        </p:spPr>
        <p:txBody>
          <a:bodyPr/>
          <a:lstStyle/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2023 Safety Award Winners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9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6A11-9400-489A-9BE7-122D4CD9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2023 Safety Award Winners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9EC3-7571-4F05-9680-0BA52C21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1D207-60A9-400F-B8E0-BEF12DD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CE3C0-BF5F-B4DA-4C43-DD3AAFBB2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23" y="1811670"/>
            <a:ext cx="5056508" cy="3928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B8667-FB19-0D27-6D45-32FADA68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128" y="1928639"/>
            <a:ext cx="5723109" cy="33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0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6A11-9400-489A-9BE7-122D4CD9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2023 Safety Award Winners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9EC3-7571-4F05-9680-0BA52C21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1D207-60A9-400F-B8E0-BEF12DD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13CA7-560E-F1DF-8AC3-7AA29351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47" y="1898303"/>
            <a:ext cx="5970957" cy="3928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4C048-648A-791F-8319-8E3AC10A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99" y="1978263"/>
            <a:ext cx="5101033" cy="37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7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6A11-9400-489A-9BE7-122D4CD9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2023 Safety Award Winners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9EC3-7571-4F05-9680-0BA52C21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1D207-60A9-400F-B8E0-BEF12DD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27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8F1550-6BFC-5564-6BEB-31EE8D77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57" y="1300595"/>
            <a:ext cx="1670180" cy="15912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721E82-A9FD-BC9C-98EE-5DF052D9B03F}"/>
              </a:ext>
            </a:extLst>
          </p:cNvPr>
          <p:cNvSpPr txBox="1"/>
          <p:nvPr/>
        </p:nvSpPr>
        <p:spPr>
          <a:xfrm>
            <a:off x="1380930" y="1567557"/>
            <a:ext cx="9741159" cy="345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1712595">
              <a:spcAft>
                <a:spcPts val="0"/>
              </a:spcAft>
            </a:pPr>
            <a:r>
              <a:rPr lang="en-US" sz="4000" b="1" kern="0" spc="-4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Leroy</a:t>
            </a:r>
            <a:r>
              <a:rPr lang="en-US" sz="4000" b="1" kern="0" spc="-18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4000" b="1" kern="0" spc="-4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Goodson </a:t>
            </a:r>
            <a:r>
              <a:rPr lang="en-US" sz="4000" b="1" kern="0" spc="-1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Excellence</a:t>
            </a:r>
            <a:r>
              <a:rPr lang="en-US" sz="4000" b="1" kern="0" spc="-18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4000" b="1" kern="0" spc="-1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</a:t>
            </a:r>
            <a:r>
              <a:rPr lang="en-US" sz="4000" b="1" kern="0" spc="-18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4000" b="1" kern="0" spc="-1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Risk </a:t>
            </a:r>
            <a:r>
              <a:rPr lang="en-US" sz="4000" b="1" kern="0" spc="-5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Management</a:t>
            </a:r>
            <a:r>
              <a:rPr lang="en-US" sz="4000" b="1" kern="0" spc="-18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4000" b="1" kern="0" spc="-50" dirty="0">
                <a:solidFill>
                  <a:srgbClr val="135485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Award</a:t>
            </a:r>
            <a:endParaRPr lang="en-US" sz="4000" b="1" kern="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76200" marR="0" algn="just">
              <a:spcBef>
                <a:spcPts val="210"/>
              </a:spcBef>
              <a:spcAft>
                <a:spcPts val="0"/>
              </a:spcAft>
            </a:pPr>
            <a:endParaRPr lang="en-US" dirty="0">
              <a:solidFill>
                <a:srgbClr val="2928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6200" marR="0" algn="just">
              <a:spcBef>
                <a:spcPts val="21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6200" marR="768985">
              <a:lnSpc>
                <a:spcPct val="85000"/>
              </a:lnSpc>
              <a:spcBef>
                <a:spcPts val="695"/>
              </a:spcBef>
              <a:spcAft>
                <a:spcPts val="0"/>
              </a:spcAft>
            </a:pPr>
            <a:r>
              <a:rPr lang="en-US" sz="2000" dirty="0">
                <a:solidFill>
                  <a:srgbClr val="292829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The Fund’s most prestigious award, the  Leroy Goodson Excellence in Risk Management Award is awarded to: </a:t>
            </a:r>
          </a:p>
          <a:p>
            <a:pPr marL="76200" marR="768985">
              <a:lnSpc>
                <a:spcPct val="85000"/>
              </a:lnSpc>
              <a:spcBef>
                <a:spcPts val="695"/>
              </a:spcBef>
              <a:spcAft>
                <a:spcPts val="0"/>
              </a:spcAft>
            </a:pPr>
            <a:endParaRPr lang="en-US" sz="2000" dirty="0">
              <a:solidFill>
                <a:srgbClr val="292829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marL="76200" marR="768985">
              <a:lnSpc>
                <a:spcPct val="85000"/>
              </a:lnSpc>
              <a:spcBef>
                <a:spcPts val="695"/>
              </a:spcBef>
              <a:spcAft>
                <a:spcPts val="0"/>
              </a:spcAft>
            </a:pPr>
            <a:r>
              <a:rPr lang="en-US" sz="3600" dirty="0">
                <a:solidFill>
                  <a:srgbClr val="EB6A2B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SAN JACINTO RIVER AUTHORITY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8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6A11-9400-489A-9BE7-122D4CD9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9EC3-7571-4F05-9680-0BA52C21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dirty="0"/>
              <a:t>2024-2026 Strategic Plan Implementation &amp; Execution</a:t>
            </a:r>
          </a:p>
          <a:p>
            <a:pPr>
              <a:lnSpc>
                <a:spcPts val="3400"/>
              </a:lnSpc>
            </a:pPr>
            <a:r>
              <a:rPr lang="en-US" dirty="0"/>
              <a:t>Tracking Member Utilization of Services</a:t>
            </a:r>
          </a:p>
          <a:p>
            <a:pPr>
              <a:lnSpc>
                <a:spcPts val="3400"/>
              </a:lnSpc>
            </a:pPr>
            <a:r>
              <a:rPr lang="en-US" dirty="0"/>
              <a:t>Promote and Increase Utilization of:</a:t>
            </a:r>
          </a:p>
          <a:p>
            <a:pPr lvl="1">
              <a:lnSpc>
                <a:spcPts val="3400"/>
              </a:lnSpc>
            </a:pPr>
            <a:r>
              <a:rPr lang="en-US" dirty="0"/>
              <a:t>Legal Consulting Services</a:t>
            </a:r>
          </a:p>
          <a:p>
            <a:pPr lvl="1">
              <a:lnSpc>
                <a:spcPts val="3400"/>
              </a:lnSpc>
            </a:pPr>
            <a:r>
              <a:rPr lang="en-US" dirty="0"/>
              <a:t>Cyber Risk Control</a:t>
            </a:r>
          </a:p>
          <a:p>
            <a:pPr lvl="1">
              <a:lnSpc>
                <a:spcPts val="3400"/>
              </a:lnSpc>
            </a:pPr>
            <a:r>
              <a:rPr lang="en-US" dirty="0"/>
              <a:t>Leadership Training</a:t>
            </a:r>
          </a:p>
          <a:p>
            <a:pPr lvl="1">
              <a:lnSpc>
                <a:spcPts val="3400"/>
              </a:lnSpc>
            </a:pPr>
            <a:r>
              <a:rPr lang="en-US" dirty="0"/>
              <a:t>Risk Management Consulting</a:t>
            </a:r>
          </a:p>
          <a:p>
            <a:pPr>
              <a:lnSpc>
                <a:spcPts val="3400"/>
              </a:lnSpc>
            </a:pPr>
            <a:r>
              <a:rPr lang="en-US" dirty="0"/>
              <a:t>Targeted marketing efforts for specific prospects to join and strengthen the Fund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1D207-60A9-400F-B8E0-BEF12DD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72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F8C7-ECDF-44F4-88FB-CA1DED66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55" y="312016"/>
            <a:ext cx="9201091" cy="660111"/>
          </a:xfrm>
        </p:spPr>
        <p:txBody>
          <a:bodyPr/>
          <a:lstStyle/>
          <a:p>
            <a:pPr algn="ctr"/>
            <a:r>
              <a:rPr lang="en-US" dirty="0"/>
              <a:t>CONTACT US – twcarmf.org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7BCB3-E672-4264-93F3-5D54B8E57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FOR MORE INFORMATION CONTACT: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Greg Womack, Program Executive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u="sng" dirty="0">
                <a:hlinkClick r:id="rId2"/>
              </a:rPr>
              <a:t>greg.womack@sedgwick.com</a:t>
            </a:r>
            <a:r>
              <a:rPr lang="en-US" u="sng" dirty="0"/>
              <a:t> </a:t>
            </a:r>
            <a:r>
              <a:rPr lang="en-US" dirty="0"/>
              <a:t>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tx1"/>
                </a:solidFill>
              </a:rPr>
              <a:t>512-427-2309</a:t>
            </a:r>
          </a:p>
          <a:p>
            <a:pPr lvl="2"/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Diane Ilenstine, Director Pool Administration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u="sng" dirty="0"/>
              <a:t>diane.ilenstine</a:t>
            </a:r>
            <a:r>
              <a:rPr lang="en-US" u="sng" dirty="0">
                <a:hlinkClick r:id="rId2"/>
              </a:rPr>
              <a:t>@sedgwick.com</a:t>
            </a:r>
            <a:r>
              <a:rPr lang="en-US" u="sng" dirty="0"/>
              <a:t> </a:t>
            </a:r>
            <a:r>
              <a:rPr lang="en-US" dirty="0"/>
              <a:t> 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tx1"/>
                </a:solidFill>
              </a:rPr>
              <a:t>512-427-2310</a:t>
            </a:r>
          </a:p>
          <a:p>
            <a:pPr marL="914400" lvl="2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Timm Johnson, Member Services Manager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u="sng" dirty="0">
                <a:solidFill>
                  <a:srgbClr val="2E77C4"/>
                </a:solidFill>
              </a:rPr>
              <a:t>timm</a:t>
            </a:r>
            <a:r>
              <a:rPr lang="en-US" u="sng" dirty="0">
                <a:solidFill>
                  <a:srgbClr val="2E77C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.johnson</a:t>
            </a:r>
            <a:r>
              <a:rPr lang="en-US" u="sng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@sedgwick.com</a:t>
            </a:r>
            <a:endParaRPr lang="en-US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    512-427-2312</a:t>
            </a:r>
          </a:p>
          <a:p>
            <a:pPr marL="914400" lvl="2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18959-C5F1-422F-8C13-C85E9EA7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1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806E-4AAD-4028-B714-84BCF266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Current State of the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4FDA6-5C7A-4C56-B421-F719F699B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63" y="1300594"/>
            <a:ext cx="9741159" cy="4792295"/>
          </a:xfrm>
        </p:spPr>
        <p:txBody>
          <a:bodyPr/>
          <a:lstStyle/>
          <a:p>
            <a:pPr lvl="0">
              <a:lnSpc>
                <a:spcPts val="2000"/>
              </a:lnSpc>
            </a:pPr>
            <a:r>
              <a:rPr lang="en-US" dirty="0"/>
              <a:t>90 + Members—all members retained as of the July 1</a:t>
            </a:r>
            <a:r>
              <a:rPr lang="en-US" baseline="30000" dirty="0"/>
              <a:t>st</a:t>
            </a:r>
            <a:r>
              <a:rPr lang="en-US" dirty="0"/>
              <a:t> renewal</a:t>
            </a:r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  <a:p>
            <a:pPr lvl="0">
              <a:lnSpc>
                <a:spcPts val="2000"/>
              </a:lnSpc>
            </a:pPr>
            <a:r>
              <a:rPr lang="en-US" dirty="0"/>
              <a:t>$10.0 Million in Annual Contributions</a:t>
            </a:r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  <a:p>
            <a:pPr lvl="0">
              <a:lnSpc>
                <a:spcPts val="2000"/>
              </a:lnSpc>
            </a:pPr>
            <a:r>
              <a:rPr lang="en-US" dirty="0"/>
              <a:t>Full Compliment of Services including: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 Management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Investment Management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Leadership Training and Development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Safety and Loss Control Training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Risk Management Consultation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Cyber Security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Legal Consultation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C63CB-5A84-4843-916A-32073D0D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89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A96BDC3-FA05-4435-9A6E-14F66997C5D4}"/>
              </a:ext>
            </a:extLst>
          </p:cNvPr>
          <p:cNvGrpSpPr/>
          <p:nvPr/>
        </p:nvGrpSpPr>
        <p:grpSpPr>
          <a:xfrm>
            <a:off x="7803273" y="4910318"/>
            <a:ext cx="2657475" cy="1495426"/>
            <a:chOff x="8201025" y="2419350"/>
            <a:chExt cx="2657475" cy="1495426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236857A-108D-4AF1-87BD-DBCF87BCF4B8}"/>
                </a:ext>
              </a:extLst>
            </p:cNvPr>
            <p:cNvSpPr/>
            <p:nvPr/>
          </p:nvSpPr>
          <p:spPr>
            <a:xfrm>
              <a:off x="8201025" y="2419350"/>
              <a:ext cx="1304925" cy="1057275"/>
            </a:xfrm>
            <a:prstGeom prst="arc">
              <a:avLst/>
            </a:prstGeom>
            <a:ln w="25400">
              <a:solidFill>
                <a:srgbClr val="DC6D29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ntent Placeholder 4">
              <a:extLst>
                <a:ext uri="{FF2B5EF4-FFF2-40B4-BE49-F238E27FC236}">
                  <a16:creationId xmlns:a16="http://schemas.microsoft.com/office/drawing/2014/main" id="{393E0F11-29E1-40F2-B743-78577D2C1DDE}"/>
                </a:ext>
              </a:extLst>
            </p:cNvPr>
            <p:cNvSpPr txBox="1">
              <a:spLocks/>
            </p:cNvSpPr>
            <p:nvPr/>
          </p:nvSpPr>
          <p:spPr>
            <a:xfrm>
              <a:off x="8569325" y="3084514"/>
              <a:ext cx="2289175" cy="8302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en-US" sz="1800" dirty="0">
                  <a:solidFill>
                    <a:srgbClr val="DC6D29"/>
                  </a:solidFill>
                </a:rPr>
                <a:t>Here’s a short call out to bring attention to something important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0BF83-605B-409B-9DC4-9CCD3032B529}"/>
              </a:ext>
            </a:extLst>
          </p:cNvPr>
          <p:cNvGrpSpPr/>
          <p:nvPr/>
        </p:nvGrpSpPr>
        <p:grpSpPr>
          <a:xfrm>
            <a:off x="482294" y="1151615"/>
            <a:ext cx="725864" cy="3446431"/>
            <a:chOff x="2228164" y="1396660"/>
            <a:chExt cx="725864" cy="34464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49201C-CCE7-4214-B15A-35798E5B43AA}"/>
                </a:ext>
              </a:extLst>
            </p:cNvPr>
            <p:cNvSpPr/>
            <p:nvPr/>
          </p:nvSpPr>
          <p:spPr>
            <a:xfrm>
              <a:off x="2228164" y="1396660"/>
              <a:ext cx="725864" cy="725864"/>
            </a:xfrm>
            <a:prstGeom prst="rect">
              <a:avLst/>
            </a:prstGeom>
            <a:solidFill>
              <a:srgbClr val="005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0A93ED-E1F7-4211-9B5E-9345BA02F5DE}"/>
                </a:ext>
              </a:extLst>
            </p:cNvPr>
            <p:cNvSpPr/>
            <p:nvPr/>
          </p:nvSpPr>
          <p:spPr>
            <a:xfrm>
              <a:off x="2228164" y="2303516"/>
              <a:ext cx="725864" cy="725864"/>
            </a:xfrm>
            <a:prstGeom prst="rect">
              <a:avLst/>
            </a:prstGeom>
            <a:solidFill>
              <a:srgbClr val="5F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9A65B3-A090-45AF-8C03-97C57A911BAF}"/>
                </a:ext>
              </a:extLst>
            </p:cNvPr>
            <p:cNvSpPr/>
            <p:nvPr/>
          </p:nvSpPr>
          <p:spPr>
            <a:xfrm>
              <a:off x="2228164" y="3210372"/>
              <a:ext cx="725864" cy="725864"/>
            </a:xfrm>
            <a:prstGeom prst="rect">
              <a:avLst/>
            </a:prstGeom>
            <a:solidFill>
              <a:srgbClr val="E36F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42E8F7-5128-49F8-A14B-231ADCAC9378}"/>
                </a:ext>
              </a:extLst>
            </p:cNvPr>
            <p:cNvSpPr/>
            <p:nvPr/>
          </p:nvSpPr>
          <p:spPr>
            <a:xfrm>
              <a:off x="2228164" y="4117227"/>
              <a:ext cx="725864" cy="725864"/>
            </a:xfrm>
            <a:prstGeom prst="rect">
              <a:avLst/>
            </a:prstGeom>
            <a:solidFill>
              <a:srgbClr val="70C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7641C9-1581-487C-AA55-630CB2018DB7}"/>
              </a:ext>
            </a:extLst>
          </p:cNvPr>
          <p:cNvGrpSpPr/>
          <p:nvPr/>
        </p:nvGrpSpPr>
        <p:grpSpPr>
          <a:xfrm>
            <a:off x="4105465" y="4458255"/>
            <a:ext cx="1933344" cy="1961399"/>
            <a:chOff x="4467456" y="962391"/>
            <a:chExt cx="2821322" cy="286226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E9ECD5-BCEC-4CB8-8404-799FD6029191}"/>
                </a:ext>
              </a:extLst>
            </p:cNvPr>
            <p:cNvSpPr/>
            <p:nvPr/>
          </p:nvSpPr>
          <p:spPr>
            <a:xfrm>
              <a:off x="4467456" y="962391"/>
              <a:ext cx="2821322" cy="2802143"/>
            </a:xfrm>
            <a:custGeom>
              <a:avLst/>
              <a:gdLst>
                <a:gd name="connsiteX0" fmla="*/ 1981896 w 2821322"/>
                <a:gd name="connsiteY0" fmla="*/ 824040 h 2802143"/>
                <a:gd name="connsiteX1" fmla="*/ 2102397 w 2821322"/>
                <a:gd name="connsiteY1" fmla="*/ 2801910 h 2802143"/>
                <a:gd name="connsiteX2" fmla="*/ 2329532 w 2821322"/>
                <a:gd name="connsiteY2" fmla="*/ 2604661 h 2802143"/>
                <a:gd name="connsiteX3" fmla="*/ 2399825 w 2821322"/>
                <a:gd name="connsiteY3" fmla="*/ 394634 h 2802143"/>
                <a:gd name="connsiteX4" fmla="*/ 192548 w 2821322"/>
                <a:gd name="connsiteY4" fmla="*/ 526134 h 2802143"/>
                <a:gd name="connsiteX5" fmla="*/ 1276 w 2821322"/>
                <a:gd name="connsiteY5" fmla="*/ 758290 h 2802143"/>
                <a:gd name="connsiteX6" fmla="*/ 1981896 w 2821322"/>
                <a:gd name="connsiteY6" fmla="*/ 824040 h 280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1322" h="2802143">
                  <a:moveTo>
                    <a:pt x="1981896" y="824040"/>
                  </a:moveTo>
                  <a:cubicBezTo>
                    <a:pt x="2505025" y="1332943"/>
                    <a:pt x="2539572" y="2168322"/>
                    <a:pt x="2102397" y="2801910"/>
                  </a:cubicBezTo>
                  <a:cubicBezTo>
                    <a:pt x="2183449" y="2742628"/>
                    <a:pt x="2259479" y="2676639"/>
                    <a:pt x="2329532" y="2604661"/>
                  </a:cubicBezTo>
                  <a:cubicBezTo>
                    <a:pt x="2958458" y="1958162"/>
                    <a:pt x="2989898" y="968689"/>
                    <a:pt x="2399825" y="394634"/>
                  </a:cubicBezTo>
                  <a:cubicBezTo>
                    <a:pt x="1809751" y="-179420"/>
                    <a:pt x="821832" y="-120724"/>
                    <a:pt x="192548" y="526134"/>
                  </a:cubicBezTo>
                  <a:cubicBezTo>
                    <a:pt x="122375" y="598040"/>
                    <a:pt x="58419" y="675697"/>
                    <a:pt x="1276" y="758290"/>
                  </a:cubicBezTo>
                  <a:cubicBezTo>
                    <a:pt x="622670" y="303541"/>
                    <a:pt x="1458768" y="315017"/>
                    <a:pt x="1981896" y="82404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1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BF33C4-1A64-45CB-8263-BBEE40D7BC80}"/>
                </a:ext>
              </a:extLst>
            </p:cNvPr>
            <p:cNvSpPr/>
            <p:nvPr/>
          </p:nvSpPr>
          <p:spPr>
            <a:xfrm>
              <a:off x="4544205" y="1638308"/>
              <a:ext cx="2163293" cy="2186346"/>
            </a:xfrm>
            <a:custGeom>
              <a:avLst/>
              <a:gdLst>
                <a:gd name="connsiteX0" fmla="*/ 1557989 w 2163293"/>
                <a:gd name="connsiteY0" fmla="*/ 633355 h 2186346"/>
                <a:gd name="connsiteX1" fmla="*/ 538033 w 2163293"/>
                <a:gd name="connsiteY1" fmla="*/ 1862037 h 2186346"/>
                <a:gd name="connsiteX2" fmla="*/ 1276 w 2163293"/>
                <a:gd name="connsiteY2" fmla="*/ 1892761 h 2186346"/>
                <a:gd name="connsiteX3" fmla="*/ 730500 w 2163293"/>
                <a:gd name="connsiteY3" fmla="*/ 2175963 h 2186346"/>
                <a:gd name="connsiteX4" fmla="*/ 2158702 w 2163293"/>
                <a:gd name="connsiteY4" fmla="*/ 1238133 h 2186346"/>
                <a:gd name="connsiteX5" fmla="*/ 976523 w 2163293"/>
                <a:gd name="connsiteY5" fmla="*/ 4549 h 2186346"/>
                <a:gd name="connsiteX6" fmla="*/ 927390 w 2163293"/>
                <a:gd name="connsiteY6" fmla="*/ -233 h 2186346"/>
                <a:gd name="connsiteX7" fmla="*/ 1557989 w 2163293"/>
                <a:gd name="connsiteY7" fmla="*/ 633355 h 218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3293" h="2186346">
                  <a:moveTo>
                    <a:pt x="1557989" y="633355"/>
                  </a:moveTo>
                  <a:cubicBezTo>
                    <a:pt x="1677534" y="1156603"/>
                    <a:pt x="1220395" y="1706629"/>
                    <a:pt x="538033" y="1862037"/>
                  </a:cubicBezTo>
                  <a:cubicBezTo>
                    <a:pt x="362181" y="1902611"/>
                    <a:pt x="180593" y="1912999"/>
                    <a:pt x="1276" y="1892761"/>
                  </a:cubicBezTo>
                  <a:cubicBezTo>
                    <a:pt x="199601" y="2041594"/>
                    <a:pt x="450645" y="2143805"/>
                    <a:pt x="730500" y="2175963"/>
                  </a:cubicBezTo>
                  <a:cubicBezTo>
                    <a:pt x="1451355" y="2257612"/>
                    <a:pt x="2090800" y="1837770"/>
                    <a:pt x="2158702" y="1238133"/>
                  </a:cubicBezTo>
                  <a:cubicBezTo>
                    <a:pt x="2226604" y="638495"/>
                    <a:pt x="1697379" y="86198"/>
                    <a:pt x="976523" y="4549"/>
                  </a:cubicBezTo>
                  <a:cubicBezTo>
                    <a:pt x="960145" y="2636"/>
                    <a:pt x="943768" y="1082"/>
                    <a:pt x="927390" y="-233"/>
                  </a:cubicBezTo>
                  <a:cubicBezTo>
                    <a:pt x="1248727" y="109270"/>
                    <a:pt x="1489969" y="334493"/>
                    <a:pt x="1557989" y="6333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1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D8047EF-AB24-4E21-A5B0-78F013D2BBEA}"/>
              </a:ext>
            </a:extLst>
          </p:cNvPr>
          <p:cNvSpPr/>
          <p:nvPr/>
        </p:nvSpPr>
        <p:spPr>
          <a:xfrm>
            <a:off x="10829048" y="5138960"/>
            <a:ext cx="518474" cy="5184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DA8BFF0-04FF-4FA7-88C7-FB5BF607914A}"/>
              </a:ext>
            </a:extLst>
          </p:cNvPr>
          <p:cNvSpPr txBox="1">
            <a:spLocks/>
          </p:cNvSpPr>
          <p:nvPr/>
        </p:nvSpPr>
        <p:spPr>
          <a:xfrm>
            <a:off x="3157971" y="369166"/>
            <a:ext cx="10515600" cy="660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STUFF HOLDER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FA872-977B-43B7-9C75-2855E112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A5EE8-65BA-4606-8FA9-AF1E96A80E26}"/>
              </a:ext>
            </a:extLst>
          </p:cNvPr>
          <p:cNvSpPr txBox="1"/>
          <p:nvPr/>
        </p:nvSpPr>
        <p:spPr>
          <a:xfrm>
            <a:off x="1206559" y="1329881"/>
            <a:ext cx="20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HEX: #005295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E276FF-1DF7-4C76-9DDA-2AE2296FBAEE}"/>
              </a:ext>
            </a:extLst>
          </p:cNvPr>
          <p:cNvSpPr txBox="1"/>
          <p:nvPr/>
        </p:nvSpPr>
        <p:spPr>
          <a:xfrm>
            <a:off x="1206559" y="2203289"/>
            <a:ext cx="20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HEX: #5F6062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B24BC2-1C94-44E5-814E-5DAAEC1A2194}"/>
              </a:ext>
            </a:extLst>
          </p:cNvPr>
          <p:cNvSpPr txBox="1"/>
          <p:nvPr/>
        </p:nvSpPr>
        <p:spPr>
          <a:xfrm>
            <a:off x="1206559" y="3149219"/>
            <a:ext cx="20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HEX: #E36F1E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52CBDB-8F95-4E67-B082-B48E0BA11E7C}"/>
              </a:ext>
            </a:extLst>
          </p:cNvPr>
          <p:cNvSpPr txBox="1"/>
          <p:nvPr/>
        </p:nvSpPr>
        <p:spPr>
          <a:xfrm>
            <a:off x="1206559" y="4114113"/>
            <a:ext cx="20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HEX: #70CDE3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975CAB-B41A-45D2-AB29-AEA969FD8226}"/>
              </a:ext>
            </a:extLst>
          </p:cNvPr>
          <p:cNvGrpSpPr/>
          <p:nvPr/>
        </p:nvGrpSpPr>
        <p:grpSpPr>
          <a:xfrm>
            <a:off x="783690" y="5542862"/>
            <a:ext cx="2422099" cy="345649"/>
            <a:chOff x="8936710" y="704849"/>
            <a:chExt cx="2422099" cy="34564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6EB008-30F7-4310-828D-3D3DEB8CC11D}"/>
                </a:ext>
              </a:extLst>
            </p:cNvPr>
            <p:cNvSpPr/>
            <p:nvPr/>
          </p:nvSpPr>
          <p:spPr>
            <a:xfrm>
              <a:off x="9352000" y="704849"/>
              <a:ext cx="345649" cy="3456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5307378-32AF-4B1F-93ED-3B42AA9F544F}"/>
                </a:ext>
              </a:extLst>
            </p:cNvPr>
            <p:cNvSpPr/>
            <p:nvPr/>
          </p:nvSpPr>
          <p:spPr>
            <a:xfrm>
              <a:off x="8936710" y="704849"/>
              <a:ext cx="345649" cy="345649"/>
            </a:xfrm>
            <a:prstGeom prst="ellipse">
              <a:avLst/>
            </a:prstGeom>
            <a:solidFill>
              <a:srgbClr val="DC6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9462642-559B-4452-96CA-2F053CEB41F6}"/>
                </a:ext>
              </a:extLst>
            </p:cNvPr>
            <p:cNvSpPr/>
            <p:nvPr/>
          </p:nvSpPr>
          <p:spPr>
            <a:xfrm>
              <a:off x="9767290" y="704849"/>
              <a:ext cx="345649" cy="3456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229FAFC-E57D-4996-B72E-94A1E1B6A19E}"/>
                </a:ext>
              </a:extLst>
            </p:cNvPr>
            <p:cNvSpPr/>
            <p:nvPr/>
          </p:nvSpPr>
          <p:spPr>
            <a:xfrm>
              <a:off x="10182580" y="704849"/>
              <a:ext cx="345649" cy="3456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6A0206B-77C2-45EE-9F88-63BFDC1B7D1F}"/>
                </a:ext>
              </a:extLst>
            </p:cNvPr>
            <p:cNvSpPr/>
            <p:nvPr/>
          </p:nvSpPr>
          <p:spPr>
            <a:xfrm>
              <a:off x="10597870" y="704849"/>
              <a:ext cx="345649" cy="3456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F61CB0E-A297-4C8C-A7D9-697A754F8BA7}"/>
                </a:ext>
              </a:extLst>
            </p:cNvPr>
            <p:cNvSpPr/>
            <p:nvPr/>
          </p:nvSpPr>
          <p:spPr>
            <a:xfrm>
              <a:off x="11013160" y="704849"/>
              <a:ext cx="345649" cy="3456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>
                  <a:latin typeface="Century Gothic" panose="020B0502020202020204" pitchFamily="34" charset="0"/>
                </a:rPr>
                <a:t>6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D230C4FE-1887-4A20-BFAE-C5E5D69B50BA}"/>
              </a:ext>
            </a:extLst>
          </p:cNvPr>
          <p:cNvSpPr/>
          <p:nvPr/>
        </p:nvSpPr>
        <p:spPr>
          <a:xfrm>
            <a:off x="6340309" y="3518551"/>
            <a:ext cx="1027522" cy="1079495"/>
          </a:xfrm>
          <a:prstGeom prst="ellipse">
            <a:avLst/>
          </a:prstGeom>
          <a:solidFill>
            <a:srgbClr val="5F606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0F6C38-8027-4472-9DCF-1BCFB2901923}"/>
              </a:ext>
            </a:extLst>
          </p:cNvPr>
          <p:cNvSpPr/>
          <p:nvPr/>
        </p:nvSpPr>
        <p:spPr>
          <a:xfrm>
            <a:off x="7620011" y="3485800"/>
            <a:ext cx="1027522" cy="1079495"/>
          </a:xfrm>
          <a:prstGeom prst="ellipse">
            <a:avLst/>
          </a:prstGeom>
          <a:solidFill>
            <a:srgbClr val="AD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7E68021-2224-4117-AB3C-B3FFD07E8EDE}"/>
              </a:ext>
            </a:extLst>
          </p:cNvPr>
          <p:cNvSpPr/>
          <p:nvPr/>
        </p:nvSpPr>
        <p:spPr>
          <a:xfrm>
            <a:off x="8899713" y="3510036"/>
            <a:ext cx="1027522" cy="1079495"/>
          </a:xfrm>
          <a:prstGeom prst="ellipse">
            <a:avLst/>
          </a:prstGeom>
          <a:solidFill>
            <a:srgbClr val="005295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795A0A0-2467-4685-8A37-9EC22A45C978}"/>
              </a:ext>
            </a:extLst>
          </p:cNvPr>
          <p:cNvSpPr/>
          <p:nvPr/>
        </p:nvSpPr>
        <p:spPr>
          <a:xfrm>
            <a:off x="10181320" y="3467528"/>
            <a:ext cx="1027522" cy="1079495"/>
          </a:xfrm>
          <a:prstGeom prst="ellipse">
            <a:avLst/>
          </a:prstGeom>
          <a:solidFill>
            <a:srgbClr val="DC6D2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51B75-1FB1-49F1-88A8-FEC13AE55DFA}"/>
              </a:ext>
            </a:extLst>
          </p:cNvPr>
          <p:cNvGrpSpPr/>
          <p:nvPr/>
        </p:nvGrpSpPr>
        <p:grpSpPr>
          <a:xfrm>
            <a:off x="7652726" y="850612"/>
            <a:ext cx="4475659" cy="725083"/>
            <a:chOff x="1945359" y="1855999"/>
            <a:chExt cx="4475659" cy="72508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581B40-C034-4F77-9C1D-92B779712CBB}"/>
                </a:ext>
              </a:extLst>
            </p:cNvPr>
            <p:cNvSpPr/>
            <p:nvPr/>
          </p:nvSpPr>
          <p:spPr>
            <a:xfrm>
              <a:off x="1945359" y="1855999"/>
              <a:ext cx="706225" cy="706225"/>
            </a:xfrm>
            <a:prstGeom prst="ellipse">
              <a:avLst/>
            </a:prstGeom>
            <a:solidFill>
              <a:srgbClr val="DC6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40" name="Title 3">
              <a:extLst>
                <a:ext uri="{FF2B5EF4-FFF2-40B4-BE49-F238E27FC236}">
                  <a16:creationId xmlns:a16="http://schemas.microsoft.com/office/drawing/2014/main" id="{9DCC6A96-73F2-424A-9E3E-85AB1C4F187B}"/>
                </a:ext>
              </a:extLst>
            </p:cNvPr>
            <p:cNvSpPr txBox="1">
              <a:spLocks/>
            </p:cNvSpPr>
            <p:nvPr/>
          </p:nvSpPr>
          <p:spPr>
            <a:xfrm>
              <a:off x="2808236" y="1890444"/>
              <a:ext cx="3612782" cy="690638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en-US" sz="240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High Performance</a:t>
              </a:r>
            </a:p>
            <a:p>
              <a:pPr algn="l">
                <a:lnSpc>
                  <a:spcPct val="80000"/>
                </a:lnSpc>
              </a:pPr>
              <a:r>
                <a:rPr lang="en-US" sz="240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Characteristics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9649B4-EB25-4A76-AD8A-E5A2235FC8CB}"/>
              </a:ext>
            </a:extLst>
          </p:cNvPr>
          <p:cNvSpPr txBox="1"/>
          <p:nvPr/>
        </p:nvSpPr>
        <p:spPr>
          <a:xfrm>
            <a:off x="3277954" y="2003137"/>
            <a:ext cx="718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5295"/>
                </a:solidFill>
                <a:latin typeface="+mj-lt"/>
              </a:rPr>
              <a:t>Century Gothic -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969C1-6C1A-4669-8164-40D2EA7B5DDF}"/>
              </a:ext>
            </a:extLst>
          </p:cNvPr>
          <p:cNvSpPr txBox="1"/>
          <p:nvPr/>
        </p:nvSpPr>
        <p:spPr>
          <a:xfrm>
            <a:off x="3523359" y="2965327"/>
            <a:ext cx="329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Calibri (Body) – Main Font </a:t>
            </a:r>
          </a:p>
        </p:txBody>
      </p:sp>
    </p:spTree>
    <p:extLst>
      <p:ext uri="{BB962C8B-B14F-4D97-AF65-F5344CB8AC3E}">
        <p14:creationId xmlns:p14="http://schemas.microsoft.com/office/powerpoint/2010/main" val="30934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E804-2FB4-4CD3-A589-2EDA5B14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Changes in the Fund Board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F5D0-2AE3-4452-A972-A048AF9B7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63" y="1300595"/>
            <a:ext cx="9741159" cy="47549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Jace Houston Moves 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Served on Board from 2008 to 2023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Served as Chair of Fund at departure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Kathy Turner-Jones – </a:t>
            </a:r>
            <a:r>
              <a:rPr lang="en-US" dirty="0"/>
              <a:t>PGCD; elected as Chair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Sonny Hinojosa</a:t>
            </a:r>
            <a:r>
              <a:rPr lang="en-US" dirty="0">
                <a:solidFill>
                  <a:schemeClr val="tx1"/>
                </a:solidFill>
              </a:rPr>
              <a:t> – HCID No. 2; elected as Vice Chair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Pam Steiger</a:t>
            </a:r>
            <a:r>
              <a:rPr lang="en-US" dirty="0">
                <a:solidFill>
                  <a:schemeClr val="tx1"/>
                </a:solidFill>
              </a:rPr>
              <a:t> – SJRA; Board appointment to fill Jace Houston’s place on the Board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F106B-9C8B-48A2-89B4-B8EF6E41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6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E804-2FB4-4CD3-A589-2EDA5B14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Changes in the Fund Board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F5D0-2AE3-4452-A972-A048AF9B7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63" y="1300595"/>
            <a:ext cx="9741159" cy="47549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Norman Ashton Retires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Served on Board from 2007 to 2023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Direct Risk Management Experience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Mick Maguire – </a:t>
            </a:r>
            <a:r>
              <a:rPr lang="en-US" dirty="0"/>
              <a:t>TRWD;</a:t>
            </a:r>
            <a:r>
              <a:rPr lang="en-US" b="1" dirty="0"/>
              <a:t> </a:t>
            </a:r>
            <a:r>
              <a:rPr lang="en-US" dirty="0">
                <a:solidFill>
                  <a:schemeClr val="tx1"/>
                </a:solidFill>
              </a:rPr>
              <a:t>Board appointment to fill Norman Ashton’s place on the Board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F106B-9C8B-48A2-89B4-B8EF6E41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5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E804-2FB4-4CD3-A589-2EDA5B14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Current Board of Trustees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F5D0-2AE3-4452-A972-A048AF9B7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63" y="1300595"/>
            <a:ext cx="9741159" cy="4754972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b="1" dirty="0"/>
              <a:t>Kathy Turner Jones</a:t>
            </a:r>
            <a:r>
              <a:rPr lang="en-US" dirty="0"/>
              <a:t>, Chair, Prairielands Groundwater Conservation District</a:t>
            </a:r>
            <a:endParaRPr lang="en-US" b="1" dirty="0"/>
          </a:p>
          <a:p>
            <a:pPr>
              <a:lnSpc>
                <a:spcPts val="4000"/>
              </a:lnSpc>
            </a:pPr>
            <a:r>
              <a:rPr lang="en-US" b="1" dirty="0"/>
              <a:t>Sonny Hinojosa</a:t>
            </a:r>
            <a:r>
              <a:rPr lang="en-US" dirty="0"/>
              <a:t>, Vice Chair, Hidalgo County Irrigation District #2</a:t>
            </a:r>
          </a:p>
          <a:p>
            <a:pPr>
              <a:lnSpc>
                <a:spcPts val="4000"/>
              </a:lnSpc>
            </a:pPr>
            <a:r>
              <a:rPr lang="en-US" b="1" dirty="0"/>
              <a:t>Derek Boese,</a:t>
            </a:r>
            <a:r>
              <a:rPr lang="en-US" dirty="0"/>
              <a:t> Trustee</a:t>
            </a:r>
            <a:r>
              <a:rPr lang="en-US" b="1" dirty="0"/>
              <a:t>, </a:t>
            </a:r>
            <a:r>
              <a:rPr lang="en-US" dirty="0"/>
              <a:t>San Antonio River Authority</a:t>
            </a:r>
          </a:p>
          <a:p>
            <a:pPr>
              <a:lnSpc>
                <a:spcPts val="4000"/>
              </a:lnSpc>
            </a:pPr>
            <a:r>
              <a:rPr lang="en-US" b="1" dirty="0"/>
              <a:t>Liz Fazio Hale,</a:t>
            </a:r>
            <a:r>
              <a:rPr lang="en-US" dirty="0"/>
              <a:t> Trustee, Gulf Coast Authority</a:t>
            </a:r>
          </a:p>
          <a:p>
            <a:pPr>
              <a:lnSpc>
                <a:spcPts val="4000"/>
              </a:lnSpc>
            </a:pPr>
            <a:r>
              <a:rPr lang="en-US" b="1" dirty="0"/>
              <a:t>Sonia Lambert</a:t>
            </a:r>
            <a:r>
              <a:rPr lang="en-US" dirty="0"/>
              <a:t>, Trustee, Cameron County ID #2 and Cameron County DD #3</a:t>
            </a:r>
          </a:p>
          <a:p>
            <a:pPr>
              <a:lnSpc>
                <a:spcPts val="4000"/>
              </a:lnSpc>
            </a:pPr>
            <a:r>
              <a:rPr lang="en-US" b="1" dirty="0"/>
              <a:t>Mick Maguire</a:t>
            </a:r>
            <a:r>
              <a:rPr lang="en-US" dirty="0"/>
              <a:t>, Trustee, Tarrant Regional Water District</a:t>
            </a:r>
          </a:p>
          <a:p>
            <a:pPr>
              <a:lnSpc>
                <a:spcPts val="4000"/>
              </a:lnSpc>
            </a:pPr>
            <a:endParaRPr lang="en-US" dirty="0"/>
          </a:p>
          <a:p>
            <a:pPr>
              <a:lnSpc>
                <a:spcPts val="4000"/>
              </a:lnSpc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F106B-9C8B-48A2-89B4-B8EF6E41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4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E804-2FB4-4CD3-A589-2EDA5B14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Current Board of Trustees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F5D0-2AE3-4452-A972-A048AF9B7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63" y="1300595"/>
            <a:ext cx="10356441" cy="4754972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b="1" dirty="0"/>
              <a:t>Jeffrey Mayfield, </a:t>
            </a:r>
            <a:r>
              <a:rPr lang="en-US" dirty="0"/>
              <a:t>Trustee, North Texas Municipal Water District</a:t>
            </a:r>
          </a:p>
          <a:p>
            <a:pPr>
              <a:lnSpc>
                <a:spcPts val="4000"/>
              </a:lnSpc>
            </a:pPr>
            <a:r>
              <a:rPr lang="en-US" b="1" dirty="0"/>
              <a:t>David Montagne</a:t>
            </a:r>
            <a:r>
              <a:rPr lang="en-US" dirty="0"/>
              <a:t>, Trustee, Sabine River Authority of Texas</a:t>
            </a:r>
          </a:p>
          <a:p>
            <a:pPr>
              <a:lnSpc>
                <a:spcPts val="4000"/>
              </a:lnSpc>
            </a:pPr>
            <a:r>
              <a:rPr lang="en-US" b="1" dirty="0"/>
              <a:t>Pam Steiger</a:t>
            </a:r>
            <a:r>
              <a:rPr lang="en-US" dirty="0"/>
              <a:t>, Chair, San Jacinto River Authority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Jonathan Stinson</a:t>
            </a:r>
            <a:r>
              <a:rPr lang="en-US" dirty="0"/>
              <a:t>, Trustee, Guadalupe-Blanco River Authority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John Womack</a:t>
            </a:r>
            <a:r>
              <a:rPr lang="en-US" dirty="0"/>
              <a:t>, Trustee, Colorado River Municipal Water District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/>
              <a:t>Stacey Steinbach</a:t>
            </a:r>
            <a:r>
              <a:rPr lang="en-US" dirty="0"/>
              <a:t>, Fund Secretary, Texas Water Conservation Association, (Non-Board Member Officer)</a:t>
            </a:r>
          </a:p>
          <a:p>
            <a:pPr>
              <a:lnSpc>
                <a:spcPct val="100000"/>
              </a:lnSpc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F106B-9C8B-48A2-89B4-B8EF6E41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0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7F9D-B72A-471D-AE03-10E394F3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795" y="326647"/>
            <a:ext cx="9612134" cy="660111"/>
          </a:xfrm>
        </p:spPr>
        <p:txBody>
          <a:bodyPr/>
          <a:lstStyle/>
          <a:p>
            <a:pPr algn="r"/>
            <a:r>
              <a:rPr lang="en-US" dirty="0"/>
              <a:t>2023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910C4-A20D-445D-A3A2-372230E0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Performance Audit Report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Performance audit reviews all services provided by the Fund Administrator (contract, policies and industry best practices)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Key component of the Board’s due diligence in selecting its Fund Administrator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Report delivered at March 2023 meeting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Report Findings Most Favorable – Above average services; below market pricing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100B1-0F12-4EF1-BA8A-0E513E85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3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7F9D-B72A-471D-AE03-10E394F3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795" y="326647"/>
            <a:ext cx="9612134" cy="660111"/>
          </a:xfrm>
        </p:spPr>
        <p:txBody>
          <a:bodyPr/>
          <a:lstStyle/>
          <a:p>
            <a:pPr algn="r"/>
            <a:r>
              <a:rPr lang="en-US" dirty="0"/>
              <a:t>2023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910C4-A20D-445D-A3A2-372230E0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Claims Audit Also Conducted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Detailed review of claims handling and claims management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Review based on Fund’s claims handling standards and industry best practices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Claims Audit performed every three years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Another component of the Board’s due diligence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Report delivered at March 2023 meeting –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Findings complementary of Fund’s Claims Handling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100B1-0F12-4EF1-BA8A-0E513E85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DC2C-BACE-4B2D-92BD-1489C395DB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4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C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5393"/>
      </a:accent1>
      <a:accent2>
        <a:srgbClr val="ED7D31"/>
      </a:accent2>
      <a:accent3>
        <a:srgbClr val="5F6062"/>
      </a:accent3>
      <a:accent4>
        <a:srgbClr val="79CCE2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TWCA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velop-03.pptx  -  Read-Only" id="{F3E8EA31-9496-4B95-BC25-A80161249D3A}" vid="{EEBAE50B-3ED2-41BC-94BF-72CEC9B60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1fd834ff-feba-4559-9d0e-81a291031663" xsi:nil="true"/>
    <FileHash xmlns="1fd834ff-feba-4559-9d0e-81a291031663" xsi:nil="true"/>
    <UniqueSourceRef xmlns="1fd834ff-feba-4559-9d0e-81a291031663" xsi:nil="true"/>
    <CloudMigratorOriginId xmlns="1fd834ff-feba-4559-9d0e-81a2910316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C0B18F04707441B46D96F5C50D70EA" ma:contentTypeVersion="18" ma:contentTypeDescription="Create a new document." ma:contentTypeScope="" ma:versionID="056d77330e63c96c1be451fa30dd808e">
  <xsd:schema xmlns:xsd="http://www.w3.org/2001/XMLSchema" xmlns:xs="http://www.w3.org/2001/XMLSchema" xmlns:p="http://schemas.microsoft.com/office/2006/metadata/properties" xmlns:ns3="1fd834ff-feba-4559-9d0e-81a291031663" targetNamespace="http://schemas.microsoft.com/office/2006/metadata/properties" ma:root="true" ma:fieldsID="a291c0029181c93c334a55121c247a17" ns3:_="">
    <xsd:import namespace="1fd834ff-feba-4559-9d0e-81a291031663"/>
    <xsd:element name="properties">
      <xsd:complexType>
        <xsd:sequence>
          <xsd:element name="documentManagement">
            <xsd:complexType>
              <xsd:all>
                <xsd:element ref="ns3:CloudMigratorOriginId" minOccurs="0"/>
                <xsd:element ref="ns3:FileHash" minOccurs="0"/>
                <xsd:element ref="ns3:CloudMigratorVersion" minOccurs="0"/>
                <xsd:element ref="ns3:UniqueSourceRef" minOccurs="0"/>
                <xsd:element ref="ns3:SharedWithUsers" minOccurs="0"/>
                <xsd:element ref="ns3:SharedWithDetails" minOccurs="0"/>
                <xsd:element ref="ns3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834ff-feba-4559-9d0e-81a291031663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0549A2-A5DB-49E7-85F9-26E0952B8C85}">
  <ds:schemaRefs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fd834ff-feba-4559-9d0e-81a291031663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F4D88FB-5ACC-45EB-91F2-B70A682532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D3F519-86C3-489F-BC7A-5741E7CC9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834ff-feba-4559-9d0e-81a291031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12518</TotalTime>
  <Words>986</Words>
  <Application>Microsoft Office PowerPoint</Application>
  <PresentationFormat>Widescreen</PresentationFormat>
  <Paragraphs>234</Paragraphs>
  <Slides>30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Century Gothic</vt:lpstr>
      <vt:lpstr>CenturyGothic,Bold</vt:lpstr>
      <vt:lpstr>Corbel</vt:lpstr>
      <vt:lpstr>Georgia</vt:lpstr>
      <vt:lpstr>Wingdings 2</vt:lpstr>
      <vt:lpstr>Office Theme</vt:lpstr>
      <vt:lpstr>2024 Annual Membership Meeting State of the Fund</vt:lpstr>
      <vt:lpstr>A Brief History of The Fund</vt:lpstr>
      <vt:lpstr>Current State of the Fund</vt:lpstr>
      <vt:lpstr>Changes in the Fund Board</vt:lpstr>
      <vt:lpstr>Changes in the Fund Board</vt:lpstr>
      <vt:lpstr>Current Board of Trustees</vt:lpstr>
      <vt:lpstr>Current Board of Trustees </vt:lpstr>
      <vt:lpstr>2023 ACCOMPLISHMENTS</vt:lpstr>
      <vt:lpstr>2023 ACCOMPLISHMENTS</vt:lpstr>
      <vt:lpstr>2023 ACCOMPLISHMENTS</vt:lpstr>
      <vt:lpstr>2023 ACCOMPLISHMENTS</vt:lpstr>
      <vt:lpstr>CURRENT STATE OF THE FUND</vt:lpstr>
      <vt:lpstr>FINANCIAL PERFORMANCE</vt:lpstr>
      <vt:lpstr> NET POSITION </vt:lpstr>
      <vt:lpstr>Investment Income &amp; Gains/Losses</vt:lpstr>
      <vt:lpstr>Fund Rate vs Market Rates</vt:lpstr>
      <vt:lpstr>CURRENT STATE OF THE FUND</vt:lpstr>
      <vt:lpstr>Claim Count by Program (as of 12/31/23)</vt:lpstr>
      <vt:lpstr>Claim Cost by Program (as of 12/31/23) </vt:lpstr>
      <vt:lpstr>CURRENT STATE OF THE FUND</vt:lpstr>
      <vt:lpstr>RISK CONTROL SERVICES</vt:lpstr>
      <vt:lpstr>Number of Leadership Sessions</vt:lpstr>
      <vt:lpstr>Staff and Leaders Served</vt:lpstr>
      <vt:lpstr>CURRENT STATE OF THE FUND</vt:lpstr>
      <vt:lpstr>2023 Safety Award Winners</vt:lpstr>
      <vt:lpstr>2023 Safety Award Winners</vt:lpstr>
      <vt:lpstr>2023 Safety Award Winners</vt:lpstr>
      <vt:lpstr>LOOKING FORWARD</vt:lpstr>
      <vt:lpstr>CONTACT US – twcarmf.org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Annual Membership Meeting State of the Fund</dc:title>
  <dc:creator>Johnson, Timm</dc:creator>
  <cp:lastModifiedBy>Womack, Greg</cp:lastModifiedBy>
  <cp:revision>38</cp:revision>
  <dcterms:created xsi:type="dcterms:W3CDTF">2022-03-01T19:29:01Z</dcterms:created>
  <dcterms:modified xsi:type="dcterms:W3CDTF">2024-02-24T17:56:14Z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0x01010022C0B18F04707441B46D96F5C50D70EA</vt:lpwstr>
  </property>
</Properties>
</file>